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3" r:id="rId4"/>
    <p:sldId id="275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F4C6A-11DA-46AC-8576-898AD2A14EC5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2C351-8497-4581-93FD-7965F6979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EC8D-7B2F-45EC-8357-8BDB2AB4076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72" y="0"/>
            <a:ext cx="6876288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8548" y="3830192"/>
            <a:ext cx="340690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oomberg.com/press-releases/2022-07-15/maximus-to-triple-capacity-expand-footprint-in-east-africa-aims-to-achieve-20-cagr" TargetMode="External"/><Relationship Id="rId3" Type="http://schemas.openxmlformats.org/officeDocument/2006/relationships/hyperlink" Target="http://www.ptinews.com/pressrelease/56146_press-submaximus-to-triple-capacity--expand-footprint-in-east-africa--aims-to-achieve-20--cagr" TargetMode="External"/><Relationship Id="rId7" Type="http://schemas.openxmlformats.org/officeDocument/2006/relationships/hyperlink" Target="https://www.theweek.in/wire-updates/business/2022/07/15/pwr25-maximus-international-ltd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ans.in/prnewswiredetail/maximus-to-triple-capacity-expand-footprint-in-east-africa-aims-to-achieve-20-cagr/PRN-1172408.html" TargetMode="External"/><Relationship Id="rId5" Type="http://schemas.openxmlformats.org/officeDocument/2006/relationships/hyperlink" Target="http://www.uniindia.com/maximus-to-triple-capacity-expand-footprint-in-east-africa-aims-to-achieve-20-cagr/prnewswire/news/2780703.html" TargetMode="External"/><Relationship Id="rId4" Type="http://schemas.openxmlformats.org/officeDocument/2006/relationships/hyperlink" Target="https://www.aninews.in/news/business/business/maximus-to-triple-capacity-expand-footprint-in-east-africa-aims-to-achieve-20-per-cent-cagr20220715221302/" TargetMode="External"/><Relationship Id="rId9" Type="http://schemas.openxmlformats.org/officeDocument/2006/relationships/hyperlink" Target="https://theprint.in/ani-press-releases/maximus-to-triple-capacity-expand-footprint-in-east-africa-aims-to-achieve-20-per-cent-cagr/1041055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nbcnews.my.id/2022/07/16/maximus-triples-capacity-expands-footprint-in-east-africa-targets-20-cagr-nbcnews/" TargetMode="External"/><Relationship Id="rId3" Type="http://schemas.openxmlformats.org/officeDocument/2006/relationships/hyperlink" Target="https://www.devdiscourse.com/article/business/2111141-maximus-to-triple-capacity-expand-footprint-in-east-africa-aims-to-achieve-20-cagr" TargetMode="External"/><Relationship Id="rId7" Type="http://schemas.openxmlformats.org/officeDocument/2006/relationships/hyperlink" Target="https://www.goafricaonline.com/en/np/africa-new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atestly.com/agency-news/business-news-maximus-to-triple-capacity-expand-footprint-in-east-africa-aims-to-achieve-20-per-cent-cagr-3955045.html" TargetMode="External"/><Relationship Id="rId5" Type="http://schemas.openxmlformats.org/officeDocument/2006/relationships/hyperlink" Target="https://www.newsdrum.in/business/maximus-to-triple-capacity-expand-footprint-in-east-africa-aims-to-achieve-20-cagr-59932.html" TargetMode="External"/><Relationship Id="rId10" Type="http://schemas.openxmlformats.org/officeDocument/2006/relationships/hyperlink" Target="https://in.topnews.media/news/maximus-to-triple-capacity-expand-footprint-in-east-africa-aims-to-achieve-20-cagr/" TargetMode="External"/><Relationship Id="rId4" Type="http://schemas.openxmlformats.org/officeDocument/2006/relationships/hyperlink" Target="https://www.nyoooz.com/news/vadodara/1686551/maximus-to-triple-capacity-expand-footprint-in-east-africa-aims-to-achieve-20-cagr/" TargetMode="External"/><Relationship Id="rId9" Type="http://schemas.openxmlformats.org/officeDocument/2006/relationships/hyperlink" Target="https://bondwithbrands.com/maximus-to-triple-capacity-expand-footprint-in-east-africa-aims-to-achieve-20-cagr/31057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orldbfn.com/prnw/?rkey=20220715EN18470&amp;filter=23778" TargetMode="External"/><Relationship Id="rId3" Type="http://schemas.openxmlformats.org/officeDocument/2006/relationships/hyperlink" Target="https://www.indiasnews.net/news/272622069/maximus-to-triple-capacity-expand-footprint-in-east-africa-aims-to-achieve-20-per-cent-cagr" TargetMode="External"/><Relationship Id="rId7" Type="http://schemas.openxmlformats.org/officeDocument/2006/relationships/hyperlink" Target="https://indiashorts.com/maximus-to-triple-capacity-expand-footprint-in-east-africa-aims-to-achieve-20-cagr/8303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onzulbd.com/maximus-to-triple-capacity-expand-footprint-in-east-africa-aims-to-achieve-20-cagr/" TargetMode="External"/><Relationship Id="rId5" Type="http://schemas.openxmlformats.org/officeDocument/2006/relationships/hyperlink" Target="https://papernewsnetwork.com/business-news/maximus-to-triple-capacity-expand-footprint-in-east-africa-aims-to-achieve-20-cagr/" TargetMode="External"/><Relationship Id="rId10" Type="http://schemas.openxmlformats.org/officeDocument/2006/relationships/hyperlink" Target="https://news.webindia123.com/news/press_showdetailsPR.asp?id=1265469&amp;cat=PR%20News%20Wire" TargetMode="External"/><Relationship Id="rId4" Type="http://schemas.openxmlformats.org/officeDocument/2006/relationships/hyperlink" Target="https://www.kolkatanews.net/news/272622069/maximus-to-triple-capacity-expand-footprint-in-east-africa-aims-to-achieve-20-per-cent-cagr" TargetMode="External"/><Relationship Id="rId9" Type="http://schemas.openxmlformats.org/officeDocument/2006/relationships/hyperlink" Target="http://windowtonews.com/pr-newswire-english.php?rkey=20220715EN18470&amp;filter=19687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ewswatch.co.in/wp/pr-newswire/?rkey=20220715EN18470filter=20254" TargetMode="External"/><Relationship Id="rId13" Type="http://schemas.openxmlformats.org/officeDocument/2006/relationships/hyperlink" Target="https://smestreet.in/infocus/prnewswireindia/?rkey=20220715EN18470&amp;filter=15935" TargetMode="External"/><Relationship Id="rId3" Type="http://schemas.openxmlformats.org/officeDocument/2006/relationships/hyperlink" Target="https://uttarakhandnewsnetwork.com/press-release-pr-news-wire/?rkey=20220715EN18470&amp;filter=14497" TargetMode="External"/><Relationship Id="rId7" Type="http://schemas.openxmlformats.org/officeDocument/2006/relationships/hyperlink" Target="http://www.thereportingtoday.com/newswire/?rkey=20220715EN18470&amp;filter=20784" TargetMode="External"/><Relationship Id="rId12" Type="http://schemas.openxmlformats.org/officeDocument/2006/relationships/hyperlink" Target="https://www.socialnews.xyz/pr-newswire/?rkey=20220715EN18470&amp;filter=1540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he-good.in/pr-newswire/?rkey=20220715EN18470&amp;filter=22019" TargetMode="External"/><Relationship Id="rId11" Type="http://schemas.openxmlformats.org/officeDocument/2006/relationships/hyperlink" Target="https://www.sptimes.in/p/prnewswire.html?rkey=20220715EN18470&amp;filter=23469" TargetMode="External"/><Relationship Id="rId5" Type="http://schemas.openxmlformats.org/officeDocument/2006/relationships/hyperlink" Target="https://theindiabizz.com/pr-newswire/?rkey=20220715EN18470&amp;filter=22970" TargetMode="External"/><Relationship Id="rId10" Type="http://schemas.openxmlformats.org/officeDocument/2006/relationships/hyperlink" Target="https://startupreporter.in/breaking-news/press-releases/?rkey=20220715EN18470&amp;filter=21583" TargetMode="External"/><Relationship Id="rId4" Type="http://schemas.openxmlformats.org/officeDocument/2006/relationships/hyperlink" Target="https://www.tripuraindia.in/press-release?rkey=20220715EN18470&amp;filter=18753" TargetMode="External"/><Relationship Id="rId9" Type="http://schemas.openxmlformats.org/officeDocument/2006/relationships/hyperlink" Target="https://theinvestors.world/prnw/?rkey=20220715EN18470&amp;filter=23779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rtstory.com/pr-newswire/?rkey=20220715EN18470&amp;filter=19806" TargetMode="External"/><Relationship Id="rId3" Type="http://schemas.openxmlformats.org/officeDocument/2006/relationships/hyperlink" Target="https://www.sangritoday.com/prnewswire?rkey=20220715EN18470&amp;filter=22762" TargetMode="External"/><Relationship Id="rId7" Type="http://schemas.openxmlformats.org/officeDocument/2006/relationships/hyperlink" Target="https://englishnews.reporterstoday.com/pr-newswire/?rkey=20220715EN18470&amp;filter=20068" TargetMode="External"/><Relationship Id="rId12" Type="http://schemas.openxmlformats.org/officeDocument/2006/relationships/hyperlink" Target="https://www.rajasthanhorizon.com/p/prnewswire.html?rkey=20220715EN18470&amp;filter=2345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viewstreet.in/news-reviews-mobiles-gadgets-pcs-automobile/prnewswireindia/?rkey=20220715EN18470&amp;filter=15937" TargetMode="External"/><Relationship Id="rId11" Type="http://schemas.openxmlformats.org/officeDocument/2006/relationships/hyperlink" Target="https://readbox.in/pr-newswire/?rkey=20220715EN18470&amp;filter=22117" TargetMode="External"/><Relationship Id="rId5" Type="http://schemas.openxmlformats.org/officeDocument/2006/relationships/hyperlink" Target="https://sambadenglish.com/prnews/?rkey=20220715EN18470&amp;filter=4968" TargetMode="External"/><Relationship Id="rId10" Type="http://schemas.openxmlformats.org/officeDocument/2006/relationships/hyperlink" Target="https://reportodisha.com/press-releases/?rkey=20220715EN18470&amp;filter=19014" TargetMode="External"/><Relationship Id="rId4" Type="http://schemas.openxmlformats.org/officeDocument/2006/relationships/hyperlink" Target="https://en.sangritimes.com/prnewswire?rkey=20220715EN18470&amp;filter=21009" TargetMode="External"/><Relationship Id="rId9" Type="http://schemas.openxmlformats.org/officeDocument/2006/relationships/hyperlink" Target="https://reportstory.com/pr-newswire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enewspage.com/prnewswire.php?rkey=20220715EN18470&amp;filter=3968" TargetMode="External"/><Relationship Id="rId3" Type="http://schemas.openxmlformats.org/officeDocument/2006/relationships/hyperlink" Target="http://www.ptinews.com/pressrelease/56146_press-submaximus-to-triple-capacity--expand-footprint-in-east-africa--aims-to-achieve-20--cagr" TargetMode="External"/><Relationship Id="rId7" Type="http://schemas.openxmlformats.org/officeDocument/2006/relationships/hyperlink" Target="https://perfectnews.live/prnewswire/?rkey=20220715EN18470&amp;filter=2126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apernewsnetwork.com/business-news/maximus-to-triple-capacity-expand-footprint-in-east-africa-aims-to-achieve-20-cagr/" TargetMode="External"/><Relationship Id="rId11" Type="http://schemas.openxmlformats.org/officeDocument/2006/relationships/hyperlink" Target="http://www.odishabytes.com/pr-newswire/?rkey=20220715EN18470&amp;filter=18897" TargetMode="External"/><Relationship Id="rId5" Type="http://schemas.openxmlformats.org/officeDocument/2006/relationships/hyperlink" Target="https://www.prnewswire.com/in/news-releases/maximus-to-triple-capacity-expand-footprint-in-east-africa-aims-to-achieve-20-cagr-840189143.html" TargetMode="External"/><Relationship Id="rId10" Type="http://schemas.openxmlformats.org/officeDocument/2006/relationships/hyperlink" Target="http://odishanewstune.com/press-releases/?rkey=20220715EN18470&amp;filter=19427" TargetMode="External"/><Relationship Id="rId4" Type="http://schemas.openxmlformats.org/officeDocument/2006/relationships/hyperlink" Target="http://www.prativad.com/Newswireeng.php?rkey=20220715EN18470&amp;filter=19411" TargetMode="External"/><Relationship Id="rId9" Type="http://schemas.openxmlformats.org/officeDocument/2006/relationships/hyperlink" Target="http://odisharay.com/pressreleases.php?rkey=20220715EN18470&amp;filter=20944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wsblare.com/pr-newswire/?rkey=20220715EN18470&amp;filter=20902" TargetMode="External"/><Relationship Id="rId13" Type="http://schemas.openxmlformats.org/officeDocument/2006/relationships/hyperlink" Target="http://nasheman.in/newswire/?rkey=20220715EN18470&amp;filter=11016" TargetMode="External"/><Relationship Id="rId3" Type="http://schemas.openxmlformats.org/officeDocument/2006/relationships/hyperlink" Target="https://odishabarta.com/press-release/?rkey=20220715EN18470&amp;filter=20444" TargetMode="External"/><Relationship Id="rId7" Type="http://schemas.openxmlformats.org/officeDocument/2006/relationships/hyperlink" Target="http://www.newscontrolroom.com/pr-newswire/?rkey=20220715EN18470&amp;filter=19537" TargetMode="External"/><Relationship Id="rId12" Type="http://schemas.openxmlformats.org/officeDocument/2006/relationships/hyperlink" Target="https://www.newdelhitimes.com/news-release/?rkey=20220715EN18470&amp;filter=514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ewsr.in/prnewswire.php?rkey=20220715EN18470&amp;filter=5070" TargetMode="External"/><Relationship Id="rId11" Type="http://schemas.openxmlformats.org/officeDocument/2006/relationships/hyperlink" Target="https://newschronicle.in/pr-newswire/?rkey=20220715EN18470&amp;filter=20256" TargetMode="External"/><Relationship Id="rId5" Type="http://schemas.openxmlformats.org/officeDocument/2006/relationships/hyperlink" Target="https://www.newznew.com/press-releases/?rkey=20220715EN18470&amp;filter=16908" TargetMode="External"/><Relationship Id="rId10" Type="http://schemas.openxmlformats.org/officeDocument/2006/relationships/hyperlink" Target="https://newsdeck.in/pressreleases/?rkey=20220715EN18470&amp;filter=22015" TargetMode="External"/><Relationship Id="rId4" Type="http://schemas.openxmlformats.org/officeDocument/2006/relationships/hyperlink" Target="https://nrinews24x7.com/pr-news/?rkey=20220715EN18470&amp;filter=4972" TargetMode="External"/><Relationship Id="rId9" Type="http://schemas.openxmlformats.org/officeDocument/2006/relationships/hyperlink" Target="http://media.newswire.ca/newssuperfastblog.html?rkey=20220715EN18470&amp;filter=10033" TargetMode="External"/><Relationship Id="rId14" Type="http://schemas.openxmlformats.org/officeDocument/2006/relationships/hyperlink" Target="https://en.marudharabharti.com/p/prnewswire.html?rkey=20220715EN18470&amp;filter=23205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nglish.instanews24x7.com/press-releases?rkey=20220715EN18470&amp;filter=20045" TargetMode="External"/><Relationship Id="rId13" Type="http://schemas.openxmlformats.org/officeDocument/2006/relationships/hyperlink" Target="https://www.indiatoday.in/pr-newswire?rkey=20220715EN18470&amp;filter=4315" TargetMode="External"/><Relationship Id="rId3" Type="http://schemas.openxmlformats.org/officeDocument/2006/relationships/hyperlink" Target="http://www.mangalorean.com/pr-newswire/?rkey=20220715EN18470&amp;filter=17665" TargetMode="External"/><Relationship Id="rId7" Type="http://schemas.openxmlformats.org/officeDocument/2006/relationships/hyperlink" Target="https://invested.one/prnw/?rkey=20220715EN18470&amp;filter=23780" TargetMode="External"/><Relationship Id="rId12" Type="http://schemas.openxmlformats.org/officeDocument/2006/relationships/hyperlink" Target="http://indiannerve.com/in-press/?rkey=20220715EN18470&amp;filter=649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jalorelive.com/p/prnewswire.html?rkey=20220715EN18470&amp;filter=23504" TargetMode="External"/><Relationship Id="rId11" Type="http://schemas.openxmlformats.org/officeDocument/2006/relationships/hyperlink" Target="http://indianpowersector.com/prnews/?rkey=20220715EN18470&amp;filter=4997" TargetMode="External"/><Relationship Id="rId5" Type="http://schemas.openxmlformats.org/officeDocument/2006/relationships/hyperlink" Target="https://hydnews.net/pr-newswire/?rkey=20220715EN18470&amp;filter=20977" TargetMode="External"/><Relationship Id="rId10" Type="http://schemas.openxmlformats.org/officeDocument/2006/relationships/hyperlink" Target="http://indoredilse.com/english-news/?rkey=20220715EN18470&amp;filter=10474" TargetMode="External"/><Relationship Id="rId4" Type="http://schemas.openxmlformats.org/officeDocument/2006/relationships/hyperlink" Target="https://livechronicle.in/pr-newswire/?rkey=20220715EN18470&amp;filter=22011" TargetMode="External"/><Relationship Id="rId9" Type="http://schemas.openxmlformats.org/officeDocument/2006/relationships/hyperlink" Target="https://insightonlinenews.in/english-press-release/?rkey=20220715EN18470&amp;filter=20283" TargetMode="External"/><Relationship Id="rId14" Type="http://schemas.openxmlformats.org/officeDocument/2006/relationships/hyperlink" Target="http://news.indiaonline.in/prnewswire?rkey=20220715EN18470&amp;filter=49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hehindubusinessline.com/news/world/maximus-to-set-up-new-plant-in-africa-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hamarasamachar.in/p/prnewswire.html?rkey=20220715EN18470&amp;filter=23471" TargetMode="External"/><Relationship Id="rId13" Type="http://schemas.openxmlformats.org/officeDocument/2006/relationships/hyperlink" Target="https://fincorp.one/prnw/?rkey=20220715EN18470&amp;filter=23782" TargetMode="External"/><Relationship Id="rId3" Type="http://schemas.openxmlformats.org/officeDocument/2006/relationships/hyperlink" Target="http://www.indiainfoline.com/prnewswire?rkey=20220715EN18470&amp;filter=4993" TargetMode="External"/><Relationship Id="rId7" Type="http://schemas.openxmlformats.org/officeDocument/2006/relationships/hyperlink" Target="http://www.hellomumbainews.com/hello-business/?rkey=20220715EN18470&amp;filter=12313" TargetMode="External"/><Relationship Id="rId12" Type="http://schemas.openxmlformats.org/officeDocument/2006/relationships/hyperlink" Target="https://globalprimenews.com/prnewswire/?rkey=20220715EN18470&amp;filter=1941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bgnews.com/pr-newswire-news/?rkey=20220715EN18470&amp;filter=19585" TargetMode="External"/><Relationship Id="rId11" Type="http://schemas.openxmlformats.org/officeDocument/2006/relationships/hyperlink" Target="https://goearth.in/pr-newswire/?rkey=20220715EN18470&amp;filter=20252" TargetMode="External"/><Relationship Id="rId5" Type="http://schemas.openxmlformats.org/officeDocument/2006/relationships/hyperlink" Target="https://ibtn9.com/pr-newswire/?rkey=20220715EN18470&amp;filter=12202" TargetMode="External"/><Relationship Id="rId10" Type="http://schemas.openxmlformats.org/officeDocument/2006/relationships/hyperlink" Target="https://goodreport.in/pr-newswire/?rkey=20220715EN18470&amp;filter=22013" TargetMode="External"/><Relationship Id="rId4" Type="http://schemas.openxmlformats.org/officeDocument/2006/relationships/hyperlink" Target="https://imp.news/prnw/?rkey=20220715EN18470&amp;filter=23444" TargetMode="External"/><Relationship Id="rId9" Type="http://schemas.openxmlformats.org/officeDocument/2006/relationships/hyperlink" Target="https://groundreport.in/pr-news-english-2/?rkey=20220715EN18470&amp;filter=20940" TargetMode="External"/><Relationship Id="rId14" Type="http://schemas.openxmlformats.org/officeDocument/2006/relationships/hyperlink" Target="https://www.falconnews.net/pr-newswire?rkey=20220715EN18470&amp;filter=23363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today.in/prnewswire/?rkey=20220715EN18470&amp;filter=2418" TargetMode="External"/><Relationship Id="rId13" Type="http://schemas.openxmlformats.org/officeDocument/2006/relationships/hyperlink" Target="http://news.biharprabha.com/prnewswire/?rkey=20220715EN18470&amp;filter=2270" TargetMode="External"/><Relationship Id="rId3" Type="http://schemas.openxmlformats.org/officeDocument/2006/relationships/hyperlink" Target="https://earthnews4u.com/pr-newswire/?rkey=20220715EN18470&amp;filter=20250" TargetMode="External"/><Relationship Id="rId7" Type="http://schemas.openxmlformats.org/officeDocument/2006/relationships/hyperlink" Target="https://www.businessupturn.com/brand-post/maximus-to-triple-capacity-expand-footprint-in-east-africa-aims-to-achieve-20-cagr/" TargetMode="External"/><Relationship Id="rId12" Type="http://schemas.openxmlformats.org/officeDocument/2006/relationships/hyperlink" Target="http://www.bizwireexpress.com/showstoryPRN.php?rkey=20220715EN18470&amp;filter=227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ackofdawn.in/press-release/?rkey=20220715EN18470&amp;filter=20900" TargetMode="External"/><Relationship Id="rId11" Type="http://schemas.openxmlformats.org/officeDocument/2006/relationships/hyperlink" Target="http://www.biznextindia.com/pr-newswire/?rkey=20220715EN18470&amp;filter=19403" TargetMode="External"/><Relationship Id="rId5" Type="http://schemas.openxmlformats.org/officeDocument/2006/relationships/hyperlink" Target="https://deccaninsider.org/prnw/?rkey=20220715EN18470&amp;filter=23776" TargetMode="External"/><Relationship Id="rId10" Type="http://schemas.openxmlformats.org/officeDocument/2006/relationships/hyperlink" Target="http://businessnewsthisweek.com/prnews/?rkey=20220715EN18470&amp;filter=601" TargetMode="External"/><Relationship Id="rId4" Type="http://schemas.openxmlformats.org/officeDocument/2006/relationships/hyperlink" Target="https://www.dkoding.in/press-release/maximus-to-triple-capacity-expand-footprint-in-east-africa-aims-to-achieve-20-cagr/" TargetMode="External"/><Relationship Id="rId9" Type="http://schemas.openxmlformats.org/officeDocument/2006/relationships/hyperlink" Target="http://www.businesssandesh.in/breaking-news/?rkey=20220715EN18470&amp;filter=762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ubesngreases.com/lubereport-emea/5_29/maximus-expands-in-east-africa/" TargetMode="External"/><Relationship Id="rId3" Type="http://schemas.openxmlformats.org/officeDocument/2006/relationships/hyperlink" Target="http://www.bangalorewaves.com/news/bangalorewaves-business-news.php?rkey=20220715EN18470&amp;filter=2267" TargetMode="External"/><Relationship Id="rId7" Type="http://schemas.openxmlformats.org/officeDocument/2006/relationships/hyperlink" Target="http://www.5dariyanews.com/Full-Story-Latest-from-PR-Newswire.aspx?rkey=20220715EN18470&amp;filter=332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bhitaknews.com/english/news/press-releases.aspx?rkey=20220715EN18470&amp;filter=1889" TargetMode="External"/><Relationship Id="rId5" Type="http://schemas.openxmlformats.org/officeDocument/2006/relationships/hyperlink" Target="https://www.agrnews.in/p/prnewswire.html?rkey=20220715EN18470&amp;filter=23473" TargetMode="External"/><Relationship Id="rId4" Type="http://schemas.openxmlformats.org/officeDocument/2006/relationships/hyperlink" Target="http://www.asianbuck.com/asianbuck-prnews/?rkey=20220715EN18470&amp;filter=84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usiness-standard.com/content/press-releases-ani/mil-plans-big-foray-into-e-africa-triple-manufacturing-capacity-over-next-3-year-period-122072000013_1.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vemint.com/brand-stories/mil-to-foray-into-e-africa-triple-capacity-and-up-top-line-by-20-pc-in-3years-11658149312995.htm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Maximus</a:t>
            </a:r>
            <a:r>
              <a:rPr spc="-40" dirty="0"/>
              <a:t> </a:t>
            </a:r>
            <a:r>
              <a:rPr spc="-10" dirty="0"/>
              <a:t>Africa </a:t>
            </a:r>
            <a:r>
              <a:rPr spc="-890" dirty="0"/>
              <a:t> </a:t>
            </a:r>
            <a:r>
              <a:rPr spc="-20" dirty="0"/>
              <a:t>Press</a:t>
            </a:r>
            <a:r>
              <a:rPr spc="-10" dirty="0"/>
              <a:t> </a:t>
            </a:r>
            <a:r>
              <a:rPr spc="-15" dirty="0"/>
              <a:t>Release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0426" y="369530"/>
            <a:ext cx="3348354" cy="5699760"/>
            <a:chOff x="2870426" y="369530"/>
            <a:chExt cx="3348354" cy="5699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0426" y="369530"/>
              <a:ext cx="3347902" cy="56994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755" y="499872"/>
              <a:ext cx="3023616" cy="53751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37509" y="436626"/>
              <a:ext cx="3150235" cy="5501640"/>
            </a:xfrm>
            <a:custGeom>
              <a:avLst/>
              <a:gdLst/>
              <a:ahLst/>
              <a:cxnLst/>
              <a:rect l="l" t="t" r="r" b="b"/>
              <a:pathLst>
                <a:path w="3150235" h="5501640">
                  <a:moveTo>
                    <a:pt x="0" y="5501640"/>
                  </a:moveTo>
                  <a:lnTo>
                    <a:pt x="3150108" y="5501640"/>
                  </a:lnTo>
                  <a:lnTo>
                    <a:pt x="3150108" y="0"/>
                  </a:lnTo>
                  <a:lnTo>
                    <a:pt x="0" y="0"/>
                  </a:lnTo>
                  <a:lnTo>
                    <a:pt x="0" y="5501640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71371" y="6150661"/>
            <a:ext cx="628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Economic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Revolution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(Eng)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Ahmedabad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Date:-25-7-22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6071" y="941032"/>
            <a:ext cx="7635240" cy="4946650"/>
            <a:chOff x="656071" y="941032"/>
            <a:chExt cx="7635240" cy="4946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071" y="941032"/>
              <a:ext cx="7634879" cy="49465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3" y="1071371"/>
              <a:ext cx="7310628" cy="46222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3137" y="1008126"/>
              <a:ext cx="7437120" cy="4749165"/>
            </a:xfrm>
            <a:custGeom>
              <a:avLst/>
              <a:gdLst/>
              <a:ahLst/>
              <a:cxnLst/>
              <a:rect l="l" t="t" r="r" b="b"/>
              <a:pathLst>
                <a:path w="7437120" h="4749165">
                  <a:moveTo>
                    <a:pt x="0" y="4748784"/>
                  </a:moveTo>
                  <a:lnTo>
                    <a:pt x="7437119" y="4748784"/>
                  </a:lnTo>
                  <a:lnTo>
                    <a:pt x="7437119" y="0"/>
                  </a:lnTo>
                  <a:lnTo>
                    <a:pt x="0" y="0"/>
                  </a:lnTo>
                  <a:lnTo>
                    <a:pt x="0" y="4748784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45560" y="6150661"/>
            <a:ext cx="273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Kesari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Date:-28-7-22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2668" y="512806"/>
            <a:ext cx="7113905" cy="5447030"/>
            <a:chOff x="1012668" y="512806"/>
            <a:chExt cx="7113905" cy="544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2668" y="512806"/>
              <a:ext cx="7113709" cy="54464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643127"/>
              <a:ext cx="6789420" cy="5122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79753" y="579881"/>
              <a:ext cx="6916420" cy="5248910"/>
            </a:xfrm>
            <a:custGeom>
              <a:avLst/>
              <a:gdLst/>
              <a:ahLst/>
              <a:cxnLst/>
              <a:rect l="l" t="t" r="r" b="b"/>
              <a:pathLst>
                <a:path w="6916420" h="5248910">
                  <a:moveTo>
                    <a:pt x="0" y="5248656"/>
                  </a:moveTo>
                  <a:lnTo>
                    <a:pt x="6915911" y="5248656"/>
                  </a:lnTo>
                  <a:lnTo>
                    <a:pt x="6915911" y="0"/>
                  </a:lnTo>
                  <a:lnTo>
                    <a:pt x="0" y="0"/>
                  </a:lnTo>
                  <a:lnTo>
                    <a:pt x="0" y="5248656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14370" y="6234176"/>
            <a:ext cx="407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Gujarat</a:t>
            </a:r>
            <a:r>
              <a:rPr sz="1800" b="1" spc="-20" dirty="0">
                <a:latin typeface="Calibri"/>
                <a:cs typeface="Calibri"/>
              </a:rPr>
              <a:t> Vaibhav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Date:-27-07-2022</a:t>
            </a:r>
            <a:r>
              <a:rPr sz="1800" b="1" spc="37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55415" y="154651"/>
            <a:ext cx="2948940" cy="6009005"/>
            <a:chOff x="3155415" y="154651"/>
            <a:chExt cx="2948940" cy="6009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5415" y="154651"/>
              <a:ext cx="2948612" cy="60088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744" y="284988"/>
              <a:ext cx="2624328" cy="56845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22498" y="221742"/>
              <a:ext cx="2750820" cy="5811520"/>
            </a:xfrm>
            <a:custGeom>
              <a:avLst/>
              <a:gdLst/>
              <a:ahLst/>
              <a:cxnLst/>
              <a:rect l="l" t="t" r="r" b="b"/>
              <a:pathLst>
                <a:path w="2750820" h="5811520">
                  <a:moveTo>
                    <a:pt x="0" y="5811011"/>
                  </a:moveTo>
                  <a:lnTo>
                    <a:pt x="2750820" y="5811011"/>
                  </a:lnTo>
                  <a:lnTo>
                    <a:pt x="2750820" y="0"/>
                  </a:lnTo>
                  <a:lnTo>
                    <a:pt x="0" y="0"/>
                  </a:lnTo>
                  <a:lnTo>
                    <a:pt x="0" y="5811011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76880" y="6293002"/>
            <a:ext cx="4191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Free </a:t>
            </a:r>
            <a:r>
              <a:rPr sz="1800" b="1" spc="-5" dirty="0">
                <a:latin typeface="Calibri"/>
                <a:cs typeface="Calibri"/>
              </a:rPr>
              <a:t>press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indore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Date:-26-07-2022</a:t>
            </a:r>
            <a:r>
              <a:rPr sz="1800" b="1" spc="3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644" y="726151"/>
            <a:ext cx="8915400" cy="5005070"/>
            <a:chOff x="154644" y="726151"/>
            <a:chExt cx="8915400" cy="5005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644" y="726151"/>
              <a:ext cx="8915101" cy="50044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987" y="856488"/>
              <a:ext cx="8590788" cy="46802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1741" y="793242"/>
              <a:ext cx="8717280" cy="4806950"/>
            </a:xfrm>
            <a:custGeom>
              <a:avLst/>
              <a:gdLst/>
              <a:ahLst/>
              <a:cxnLst/>
              <a:rect l="l" t="t" r="r" b="b"/>
              <a:pathLst>
                <a:path w="8717280" h="4806950">
                  <a:moveTo>
                    <a:pt x="0" y="4806696"/>
                  </a:moveTo>
                  <a:lnTo>
                    <a:pt x="8717280" y="4806696"/>
                  </a:lnTo>
                  <a:lnTo>
                    <a:pt x="8717280" y="0"/>
                  </a:lnTo>
                  <a:lnTo>
                    <a:pt x="0" y="0"/>
                  </a:lnTo>
                  <a:lnTo>
                    <a:pt x="0" y="4806696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24252" y="6162243"/>
            <a:ext cx="5097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Free Press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(Eng)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Ahmedabad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Date:-26-07-2022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9294" y="226292"/>
            <a:ext cx="6394450" cy="5731510"/>
            <a:chOff x="1369294" y="226292"/>
            <a:chExt cx="6394450" cy="5731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9294" y="226292"/>
              <a:ext cx="6394361" cy="5731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9615" y="356616"/>
              <a:ext cx="6070092" cy="5407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36369" y="293370"/>
              <a:ext cx="6196965" cy="5534025"/>
            </a:xfrm>
            <a:custGeom>
              <a:avLst/>
              <a:gdLst/>
              <a:ahLst/>
              <a:cxnLst/>
              <a:rect l="l" t="t" r="r" b="b"/>
              <a:pathLst>
                <a:path w="6196965" h="5534025">
                  <a:moveTo>
                    <a:pt x="0" y="5533644"/>
                  </a:moveTo>
                  <a:lnTo>
                    <a:pt x="6196583" y="5533644"/>
                  </a:lnTo>
                  <a:lnTo>
                    <a:pt x="6196583" y="0"/>
                  </a:lnTo>
                  <a:lnTo>
                    <a:pt x="0" y="0"/>
                  </a:lnTo>
                  <a:lnTo>
                    <a:pt x="0" y="5533644"/>
                  </a:lnTo>
                  <a:close/>
                </a:path>
              </a:pathLst>
            </a:custGeom>
            <a:ln w="126491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32226" y="6377127"/>
            <a:ext cx="247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Bhaskar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Date:-26-07-2022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5509" y="297906"/>
            <a:ext cx="3874135" cy="5818505"/>
            <a:chOff x="2655509" y="297906"/>
            <a:chExt cx="3874135" cy="5818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5509" y="297906"/>
              <a:ext cx="3873749" cy="58183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872" y="428244"/>
              <a:ext cx="3549396" cy="54940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22626" y="364998"/>
              <a:ext cx="3676015" cy="5621020"/>
            </a:xfrm>
            <a:custGeom>
              <a:avLst/>
              <a:gdLst/>
              <a:ahLst/>
              <a:cxnLst/>
              <a:rect l="l" t="t" r="r" b="b"/>
              <a:pathLst>
                <a:path w="3676015" h="5621020">
                  <a:moveTo>
                    <a:pt x="0" y="5620512"/>
                  </a:moveTo>
                  <a:lnTo>
                    <a:pt x="3675888" y="5620512"/>
                  </a:lnTo>
                  <a:lnTo>
                    <a:pt x="3675888" y="0"/>
                  </a:lnTo>
                  <a:lnTo>
                    <a:pt x="0" y="0"/>
                  </a:lnTo>
                  <a:lnTo>
                    <a:pt x="0" y="5620512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83940" y="6221984"/>
            <a:ext cx="233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Jagran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Date:-26-07-2022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4733" y="154664"/>
            <a:ext cx="5238115" cy="5922010"/>
            <a:chOff x="2094733" y="154664"/>
            <a:chExt cx="5238115" cy="5922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4733" y="154664"/>
              <a:ext cx="5237615" cy="5921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0" y="284988"/>
              <a:ext cx="4913375" cy="55976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61794" y="221742"/>
              <a:ext cx="5039995" cy="5724525"/>
            </a:xfrm>
            <a:custGeom>
              <a:avLst/>
              <a:gdLst/>
              <a:ahLst/>
              <a:cxnLst/>
              <a:rect l="l" t="t" r="r" b="b"/>
              <a:pathLst>
                <a:path w="5039995" h="5724525">
                  <a:moveTo>
                    <a:pt x="0" y="5724144"/>
                  </a:moveTo>
                  <a:lnTo>
                    <a:pt x="5039867" y="5724144"/>
                  </a:lnTo>
                  <a:lnTo>
                    <a:pt x="5039867" y="0"/>
                  </a:lnTo>
                  <a:lnTo>
                    <a:pt x="0" y="0"/>
                  </a:lnTo>
                  <a:lnTo>
                    <a:pt x="0" y="5724144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23541" y="6305499"/>
            <a:ext cx="4296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Western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Times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Date:-26-07-2022 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0638" y="226272"/>
            <a:ext cx="6269990" cy="5718175"/>
            <a:chOff x="1710638" y="226272"/>
            <a:chExt cx="6269990" cy="5718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0638" y="226272"/>
              <a:ext cx="6269458" cy="57177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0992" y="356615"/>
              <a:ext cx="5945124" cy="53934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7746" y="293369"/>
              <a:ext cx="6071870" cy="5520055"/>
            </a:xfrm>
            <a:custGeom>
              <a:avLst/>
              <a:gdLst/>
              <a:ahLst/>
              <a:cxnLst/>
              <a:rect l="l" t="t" r="r" b="b"/>
              <a:pathLst>
                <a:path w="6071870" h="5520055">
                  <a:moveTo>
                    <a:pt x="0" y="5519928"/>
                  </a:moveTo>
                  <a:lnTo>
                    <a:pt x="6071615" y="5519928"/>
                  </a:lnTo>
                  <a:lnTo>
                    <a:pt x="6071615" y="0"/>
                  </a:lnTo>
                  <a:lnTo>
                    <a:pt x="0" y="0"/>
                  </a:lnTo>
                  <a:lnTo>
                    <a:pt x="0" y="5519928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10636" y="6150661"/>
            <a:ext cx="3523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Aajkaal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Date:-2-08-2022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6035" y="226272"/>
            <a:ext cx="3358663" cy="5717775"/>
            <a:chOff x="3166035" y="226272"/>
            <a:chExt cx="3358663" cy="571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6035" y="226272"/>
              <a:ext cx="3358663" cy="57177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rcRect b="7714"/>
            <a:stretch>
              <a:fillRect/>
            </a:stretch>
          </p:blipFill>
          <p:spPr>
            <a:xfrm>
              <a:off x="3296411" y="356615"/>
              <a:ext cx="3034284" cy="49773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3165" y="293369"/>
              <a:ext cx="3161030" cy="5520055"/>
            </a:xfrm>
            <a:custGeom>
              <a:avLst/>
              <a:gdLst/>
              <a:ahLst/>
              <a:cxnLst/>
              <a:rect l="l" t="t" r="r" b="b"/>
              <a:pathLst>
                <a:path w="3161029" h="5520055">
                  <a:moveTo>
                    <a:pt x="0" y="5519928"/>
                  </a:moveTo>
                  <a:lnTo>
                    <a:pt x="3160776" y="5519928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5519928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00225" y="6150661"/>
            <a:ext cx="5544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Smart</a:t>
            </a:r>
            <a:r>
              <a:rPr sz="1800" b="1" spc="-5" dirty="0">
                <a:latin typeface="Calibri"/>
                <a:cs typeface="Calibri"/>
              </a:rPr>
              <a:t> Bonanza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(Guj)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Ahmedabad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Date </a:t>
            </a:r>
            <a:r>
              <a:rPr sz="1800" b="1" spc="-5" dirty="0">
                <a:latin typeface="Calibri"/>
                <a:cs typeface="Calibri"/>
              </a:rPr>
              <a:t>1-8-22,</a:t>
            </a:r>
            <a:r>
              <a:rPr sz="1800" b="1" spc="409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page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no.07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8911" y="297890"/>
            <a:ext cx="4182110" cy="5467985"/>
            <a:chOff x="2298911" y="297890"/>
            <a:chExt cx="4182110" cy="5467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911" y="297890"/>
              <a:ext cx="4181560" cy="54678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9255" y="428243"/>
              <a:ext cx="3857244" cy="5143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66009" y="364997"/>
              <a:ext cx="3983990" cy="5270500"/>
            </a:xfrm>
            <a:custGeom>
              <a:avLst/>
              <a:gdLst/>
              <a:ahLst/>
              <a:cxnLst/>
              <a:rect l="l" t="t" r="r" b="b"/>
              <a:pathLst>
                <a:path w="3983990" h="5270500">
                  <a:moveTo>
                    <a:pt x="0" y="5269992"/>
                  </a:moveTo>
                  <a:lnTo>
                    <a:pt x="3983736" y="5269992"/>
                  </a:lnTo>
                  <a:lnTo>
                    <a:pt x="3983736" y="0"/>
                  </a:lnTo>
                  <a:lnTo>
                    <a:pt x="0" y="0"/>
                  </a:lnTo>
                  <a:lnTo>
                    <a:pt x="0" y="5269992"/>
                  </a:lnTo>
                  <a:close/>
                </a:path>
              </a:pathLst>
            </a:custGeom>
            <a:ln w="126491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06777" y="6087871"/>
            <a:ext cx="511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Business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Standard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dirty="0">
                <a:latin typeface="Calibri"/>
                <a:cs typeface="Calibri"/>
              </a:rPr>
              <a:t> No 15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Date:8</a:t>
            </a:r>
            <a:r>
              <a:rPr sz="1800" b="1" spc="-15" baseline="25462" dirty="0">
                <a:latin typeface="Calibri"/>
                <a:cs typeface="Calibri"/>
              </a:rPr>
              <a:t>th</a:t>
            </a:r>
            <a:r>
              <a:rPr sz="1800" b="1" spc="187" baseline="25462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August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8613" y="5876950"/>
            <a:ext cx="3905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24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Loksatta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https://epaper.loksatta.com/c/69584914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2699" y="1794405"/>
            <a:ext cx="8002270" cy="3334385"/>
            <a:chOff x="602699" y="1794405"/>
            <a:chExt cx="8002270" cy="3334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699" y="1794405"/>
              <a:ext cx="8002227" cy="3334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043" y="1924812"/>
              <a:ext cx="7677911" cy="3009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9797" y="1861566"/>
              <a:ext cx="7804784" cy="3136900"/>
            </a:xfrm>
            <a:custGeom>
              <a:avLst/>
              <a:gdLst/>
              <a:ahLst/>
              <a:cxnLst/>
              <a:rect l="l" t="t" r="r" b="b"/>
              <a:pathLst>
                <a:path w="7804784" h="3136900">
                  <a:moveTo>
                    <a:pt x="0" y="3136392"/>
                  </a:moveTo>
                  <a:lnTo>
                    <a:pt x="7804404" y="3136392"/>
                  </a:lnTo>
                  <a:lnTo>
                    <a:pt x="7804404" y="0"/>
                  </a:lnTo>
                  <a:lnTo>
                    <a:pt x="0" y="0"/>
                  </a:lnTo>
                  <a:lnTo>
                    <a:pt x="0" y="3136392"/>
                  </a:lnTo>
                  <a:close/>
                </a:path>
              </a:pathLst>
            </a:custGeom>
            <a:ln w="126491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35743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Other Links: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1"/>
            <a:ext cx="857256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002060"/>
                </a:solidFill>
                <a:hlinkClick r:id="rId3"/>
              </a:rPr>
              <a:t>http://www.ptinews.com/pressrelease/56146_press-submaximus-to-triple-capacity--expand-footprint-in-east-africa--aims-to-achieve-20--</a:t>
            </a:r>
            <a:r>
              <a:rPr lang="en-IN" dirty="0" smtClean="0">
                <a:solidFill>
                  <a:srgbClr val="002060"/>
                </a:solidFill>
                <a:hlinkClick r:id="rId3"/>
              </a:rPr>
              <a:t>cagr</a:t>
            </a:r>
            <a:endParaRPr lang="en-IN" dirty="0" smtClean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hlinkClick r:id="rId4"/>
              </a:rPr>
              <a:t>https://www.aninews.in/news/business/business/maximus-to-triple-capacity-expand-footprint-in-east-africa-aims-to-achieve-20-per-cent-cagr20220715221302</a:t>
            </a:r>
            <a:r>
              <a:rPr lang="en-IN" dirty="0" smtClean="0">
                <a:hlinkClick r:id="rId4"/>
              </a:rPr>
              <a:t>/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5"/>
              </a:rPr>
              <a:t>http://www.uniindia.com/maximus-to-triple-capacity-expand-footprint-in-east-africa-aims-to-achieve-20-cagr/prnewswire/news/2780703.html</a:t>
            </a:r>
            <a:endParaRPr lang="en-US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6"/>
              </a:rPr>
              <a:t>https://ians.in/prnewswiredetail/maximus-to-triple-capacity-expand-footprint-in-east-africa-aims-to-achieve-20-cagr/PRN-1172408.html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7"/>
              </a:rPr>
              <a:t>https://www.theweek.in/wire-updates/business/2022/07/15/pwr25-maximus-international-ltd.html#:~:text=CAGR%20%2D%20The%20Week-,Maximus%20to%20triple%20capacity%20expand%20footprint%20in,aims%20to%20achieve%2020%20CAGR&amp;text=VADODARA%2C%20India%2C%20July%2015%2C,next%202%2D3%2Dyears.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8"/>
              </a:rPr>
              <a:t>https://www.bloomberg.com/press-releases/2022-07-15/maximus-to-triple-capacity-expand-footprint-in-east-africa-aims-to-achieve-20-cagr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9"/>
              </a:rPr>
              <a:t>https://theprint.in/ani-press-releases/maximus-to-triple-capacity-expand-footprint-in-east-africa-aims-to-achieve-20-per-cent-cagr/1041055/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IN" dirty="0" smtClean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2060"/>
              </a:solidFill>
            </a:endParaRPr>
          </a:p>
          <a:p>
            <a:endParaRPr lang="en-IN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1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www.devdiscourse.com/article/business/2111141-maximus-to-triple-capacity-expand-footprint-in-east-africa-aims-to-achieve-20-cagr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4"/>
              </a:rPr>
              <a:t>https://www.nyoooz.com/news/vadodara/1686551/maximus-to-triple-capacity-expand-footprint-in-east-africa-aims-to-achieve-20-cagr/ 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5"/>
              </a:rPr>
              <a:t>https://www.newsdrum.in/business/maximus-to-triple-capacity-expand-footprint-in-east-africa-aims-to-achieve-20-cagr-59932.html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6"/>
              </a:rPr>
              <a:t>https://www.latestly.com/agency-news/business-news-maximus-to-triple-capacity-expand-footprint-in-east-africa-aims-to-achieve-20-per-cent-cagr-3955045.html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7"/>
              </a:rPr>
              <a:t>https://</a:t>
            </a:r>
            <a:r>
              <a:rPr lang="en-IN" dirty="0" smtClean="0">
                <a:hlinkClick r:id="rId7"/>
              </a:rPr>
              <a:t>www.goafricaonline.com/en/np/africa-news</a:t>
            </a:r>
            <a:endParaRPr lang="en-IN" dirty="0" smtClean="0"/>
          </a:p>
          <a:p>
            <a:endParaRPr lang="en-IN" dirty="0" smtClean="0"/>
          </a:p>
          <a:p>
            <a:r>
              <a:rPr lang="en-IN" u="sng" dirty="0" smtClean="0">
                <a:hlinkClick r:id="rId8"/>
              </a:rPr>
              <a:t>https://nbcnews.my.id/2022/07/16/maximus-triples-capacity-expands-footprint-in-east-africa-targets-20-cagr-nbcnews</a:t>
            </a:r>
            <a:r>
              <a:rPr lang="en-IN" u="sng" dirty="0" smtClean="0">
                <a:hlinkClick r:id="rId8"/>
              </a:rPr>
              <a:t>/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9"/>
              </a:rPr>
              <a:t>https://bondwithbrands.com/maximus-to-triple-capacity-expand-footprint-in-east-africa-aims-to-achieve-20-cagr/31057</a:t>
            </a:r>
            <a:r>
              <a:rPr lang="en-IN" u="sng" dirty="0" smtClean="0">
                <a:hlinkClick r:id="rId9"/>
              </a:rPr>
              <a:t>/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0"/>
              </a:rPr>
              <a:t>https://in.topnews.media/news/maximus-to-triple-capacity-expand-footprint-in-east-africa-aims-to-achieve-20-cagr/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1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u="sng" dirty="0" smtClean="0">
                <a:hlinkClick r:id="rId3"/>
              </a:rPr>
              <a:t>https://</a:t>
            </a:r>
            <a:r>
              <a:rPr lang="en-IN" u="sng" dirty="0" smtClean="0">
                <a:hlinkClick r:id="rId3"/>
              </a:rPr>
              <a:t>www.indiasnews.net/news/272622069/maximus-to-triple-capacity-expand-footprint-in-east-africa-aims-to-achieve-20-per-cent-cagr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4"/>
              </a:rPr>
              <a:t>https://</a:t>
            </a:r>
            <a:r>
              <a:rPr lang="en-IN" u="sng" dirty="0" smtClean="0">
                <a:hlinkClick r:id="rId4"/>
              </a:rPr>
              <a:t>www.kolkatanews.net/news/272622069/maximus-to-triple-capacity-expand-footprint-in-east-africa-aims-to-achieve-20-per-cent-cagr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5"/>
              </a:rPr>
              <a:t>https://papernewsnetwork.com/business-news/maximus-to-triple-capacity-expand-footprint-in-east-africa-aims-to-achieve-20-cagr</a:t>
            </a:r>
            <a:r>
              <a:rPr lang="en-IN" u="sng" dirty="0" smtClean="0">
                <a:hlinkClick r:id="rId5"/>
              </a:rPr>
              <a:t>/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6"/>
              </a:rPr>
              <a:t>https://monzulbd.com/maximus-to-triple-capacity-expand-footprint-in-east-africa-aims-to-achieve-20-cagr</a:t>
            </a:r>
            <a:r>
              <a:rPr lang="en-IN" dirty="0" smtClean="0">
                <a:hlinkClick r:id="rId6"/>
              </a:rPr>
              <a:t>/</a:t>
            </a:r>
            <a:endParaRPr lang="en-IN" dirty="0" smtClean="0"/>
          </a:p>
          <a:p>
            <a:endParaRPr lang="en-IN" dirty="0" smtClean="0"/>
          </a:p>
          <a:p>
            <a:r>
              <a:rPr lang="en-IN" u="sng" dirty="0" smtClean="0">
                <a:hlinkClick r:id="rId7"/>
              </a:rPr>
              <a:t>https://indiashorts.com/maximus-to-triple-capacity-expand-footprint-in-east-africa-aims-to-achieve-20-cagr/83034/ </a:t>
            </a:r>
            <a:r>
              <a:rPr lang="en-IN" u="sng" dirty="0" smtClean="0"/>
              <a:t/>
            </a:r>
            <a:br>
              <a:rPr lang="en-IN" u="sng" dirty="0" smtClean="0"/>
            </a:br>
            <a:r>
              <a:rPr lang="en-IN" u="sng" dirty="0" smtClean="0"/>
              <a:t/>
            </a:r>
            <a:br>
              <a:rPr lang="en-IN" u="sng" dirty="0" smtClean="0"/>
            </a:br>
            <a:r>
              <a:rPr lang="en-IN" dirty="0" smtClean="0">
                <a:hlinkClick r:id="rId8"/>
              </a:rPr>
              <a:t>https://worldbfn.com/prnw/?rkey=20220715EN18470&amp;filter=23778 </a:t>
            </a:r>
            <a:endParaRPr lang="en-IN" dirty="0" smtClean="0"/>
          </a:p>
          <a:p>
            <a:endParaRPr lang="en-IN" dirty="0" smtClean="0"/>
          </a:p>
          <a:p>
            <a:r>
              <a:rPr lang="en-IN" u="sng" dirty="0" smtClean="0">
                <a:hlinkClick r:id="rId9"/>
              </a:rPr>
              <a:t>http://</a:t>
            </a:r>
            <a:r>
              <a:rPr lang="en-IN" u="sng" dirty="0" smtClean="0">
                <a:hlinkClick r:id="rId9"/>
              </a:rPr>
              <a:t>windowtonews.com/pr-newswire-english.php?rkey=20220715EN18470&amp;filter=19687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10"/>
              </a:rPr>
              <a:t>https://news.webindia123.com/news/press_showdetailsPR.asp?id=1265469&amp;cat=PR%20News%20Wire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1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u="sng" dirty="0" smtClean="0">
                <a:hlinkClick r:id="rId3"/>
              </a:rPr>
              <a:t>https://uttarakhandnewsnetwork.com/press-release-pr-news-wire/?</a:t>
            </a:r>
            <a:r>
              <a:rPr lang="en-IN" u="sng" dirty="0" smtClean="0">
                <a:hlinkClick r:id="rId3"/>
              </a:rPr>
              <a:t>rkey=20220715EN18470&amp;filter=14497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4"/>
              </a:rPr>
              <a:t>https://</a:t>
            </a:r>
            <a:r>
              <a:rPr lang="en-IN" u="sng" dirty="0" smtClean="0">
                <a:hlinkClick r:id="rId4"/>
              </a:rPr>
              <a:t>www.tripuraindia.in/press-release?rkey=20220715EN18470&amp;filter=18753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5"/>
              </a:rPr>
              <a:t>https://theindiabizz.com/pr-newswire/?</a:t>
            </a:r>
            <a:r>
              <a:rPr lang="en-IN" u="sng" dirty="0" smtClean="0">
                <a:hlinkClick r:id="rId5"/>
              </a:rPr>
              <a:t>rkey=20220715EN18470&amp;filter=22970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6"/>
              </a:rPr>
              <a:t>https://the-good.in/pr-newswire/?</a:t>
            </a:r>
            <a:r>
              <a:rPr lang="en-IN" u="sng" dirty="0" smtClean="0">
                <a:hlinkClick r:id="rId6"/>
              </a:rPr>
              <a:t>rkey=20220715EN18470&amp;filter=22019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7"/>
              </a:rPr>
              <a:t>http://www.thereportingtoday.com/newswire/?</a:t>
            </a:r>
            <a:r>
              <a:rPr lang="en-IN" dirty="0" smtClean="0">
                <a:hlinkClick r:id="rId7"/>
              </a:rPr>
              <a:t>rkey=20220715EN18470&amp;filter=20784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 </a:t>
            </a:r>
            <a:r>
              <a:rPr lang="en-IN" u="sng" dirty="0" smtClean="0">
                <a:hlinkClick r:id="rId8"/>
              </a:rPr>
              <a:t>https</a:t>
            </a:r>
            <a:r>
              <a:rPr lang="en-IN" u="sng" dirty="0" smtClean="0">
                <a:hlinkClick r:id="rId8"/>
              </a:rPr>
              <a:t>://thenewswatch.co.in/wp/pr-newswire/?</a:t>
            </a:r>
            <a:r>
              <a:rPr lang="en-IN" u="sng" dirty="0" smtClean="0">
                <a:hlinkClick r:id="rId8"/>
              </a:rPr>
              <a:t>rkey=20220715EN18470filter=20254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9"/>
              </a:rPr>
              <a:t>https://theinvestors.world/prnw/?</a:t>
            </a:r>
            <a:r>
              <a:rPr lang="en-IN" dirty="0" smtClean="0">
                <a:hlinkClick r:id="rId9"/>
              </a:rPr>
              <a:t>rkey=20220715EN18470&amp;filter=23779</a:t>
            </a:r>
            <a:endParaRPr lang="en-IN" dirty="0" smtClean="0"/>
          </a:p>
          <a:p>
            <a:endParaRPr lang="en-IN" dirty="0" smtClean="0"/>
          </a:p>
          <a:p>
            <a:r>
              <a:rPr lang="en-IN" u="sng" dirty="0" smtClean="0">
                <a:hlinkClick r:id="rId10"/>
              </a:rPr>
              <a:t>https://startupreporter.in/breaking-news/press-releases/?</a:t>
            </a:r>
            <a:r>
              <a:rPr lang="en-IN" u="sng" dirty="0" smtClean="0">
                <a:hlinkClick r:id="rId10"/>
              </a:rPr>
              <a:t>rkey=20220715EN18470&amp;filter=21583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1"/>
              </a:rPr>
              <a:t>https://</a:t>
            </a:r>
            <a:r>
              <a:rPr lang="en-IN" dirty="0" smtClean="0">
                <a:hlinkClick r:id="rId11"/>
              </a:rPr>
              <a:t>www.sptimes.in/p/prnewswire.html?rkey=20220715EN18470&amp;filter=23469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12"/>
              </a:rPr>
              <a:t>https://www.socialnews.xyz/pr-newswire/?</a:t>
            </a:r>
            <a:r>
              <a:rPr lang="en-IN" dirty="0" smtClean="0">
                <a:hlinkClick r:id="rId12"/>
              </a:rPr>
              <a:t>rkey=20220715EN18470&amp;filter=15405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13"/>
              </a:rPr>
              <a:t>https://smestreet.in/infocus/prnewswireindia/?rkey=20220715EN18470&amp;filter=15935</a:t>
            </a:r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1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www.sangritoday.com/prnewswire?rkey=20220715EN18470&amp;filter=22762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4"/>
              </a:rPr>
              <a:t>https://</a:t>
            </a:r>
            <a:r>
              <a:rPr lang="en-IN" dirty="0" smtClean="0">
                <a:hlinkClick r:id="rId4"/>
              </a:rPr>
              <a:t>en.sangritimes.com/prnewswire?rkey=20220715EN18470&amp;filter=21009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5"/>
              </a:rPr>
              <a:t>https://sambadenglish.com/prnews/?</a:t>
            </a:r>
            <a:r>
              <a:rPr lang="en-IN" dirty="0" smtClean="0">
                <a:hlinkClick r:id="rId5"/>
              </a:rPr>
              <a:t>rkey=20220715EN18470&amp;filter=4968</a:t>
            </a:r>
            <a:endParaRPr lang="en-IN" dirty="0" smtClean="0"/>
          </a:p>
          <a:p>
            <a:endParaRPr lang="en-IN" dirty="0" smtClean="0"/>
          </a:p>
          <a:p>
            <a:r>
              <a:rPr lang="en-IN" u="sng" dirty="0" smtClean="0">
                <a:hlinkClick r:id="rId6"/>
              </a:rPr>
              <a:t>https://reviewstreet.in/news-reviews-mobiles-gadgets-pcs-automobile/prnewswireindia/?</a:t>
            </a:r>
            <a:r>
              <a:rPr lang="en-IN" u="sng" dirty="0" smtClean="0">
                <a:hlinkClick r:id="rId6"/>
              </a:rPr>
              <a:t>rkey=20220715EN18470&amp;filter=15937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7"/>
              </a:rPr>
              <a:t>https://englishnews.reporterstoday.com/pr-newswire/?</a:t>
            </a:r>
            <a:r>
              <a:rPr lang="en-IN" u="sng" dirty="0" smtClean="0">
                <a:hlinkClick r:id="rId7"/>
              </a:rPr>
              <a:t>rkey=20220715EN18470&amp;filter=20068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8"/>
              </a:rPr>
              <a:t>https://reportstory.com/pr-newswire/?</a:t>
            </a:r>
            <a:r>
              <a:rPr lang="en-IN" dirty="0" smtClean="0">
                <a:hlinkClick r:id="rId8"/>
              </a:rPr>
              <a:t>rkey=20220715EN18470&amp;filter=19806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9"/>
              </a:rPr>
              <a:t>https://reportstory.com/pr-newswire</a:t>
            </a:r>
            <a:r>
              <a:rPr lang="en-IN" dirty="0" smtClean="0">
                <a:hlinkClick r:id="rId9"/>
              </a:rPr>
              <a:t>/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10"/>
              </a:rPr>
              <a:t>https://reportodisha.com/press-releases/?</a:t>
            </a:r>
            <a:r>
              <a:rPr lang="en-IN" dirty="0" smtClean="0">
                <a:hlinkClick r:id="rId10"/>
              </a:rPr>
              <a:t>rkey=20220715EN18470&amp;filter=19014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11"/>
              </a:rPr>
              <a:t>https://readbox.in/pr-newswire/?</a:t>
            </a:r>
            <a:r>
              <a:rPr lang="en-IN" dirty="0" smtClean="0">
                <a:hlinkClick r:id="rId11"/>
              </a:rPr>
              <a:t>rkey=20220715EN18470&amp;filter=22117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u="sng" dirty="0" smtClean="0">
                <a:hlinkClick r:id="rId12"/>
              </a:rPr>
              <a:t>https</a:t>
            </a:r>
            <a:r>
              <a:rPr lang="en-IN" u="sng" dirty="0" smtClean="0">
                <a:hlinkClick r:id="rId12"/>
              </a:rPr>
              <a:t>://</a:t>
            </a:r>
            <a:r>
              <a:rPr lang="en-IN" u="sng" dirty="0" smtClean="0">
                <a:hlinkClick r:id="rId12"/>
              </a:rPr>
              <a:t>www.rajasthanhorizon.com/p/prnewswire.html?rkey=20220715EN18470&amp;filter=23459</a:t>
            </a:r>
            <a:r>
              <a:rPr lang="en-IN" u="sng" dirty="0" smtClean="0"/>
              <a:t/>
            </a:r>
            <a:br>
              <a:rPr lang="en-IN" u="sng" dirty="0" smtClean="0"/>
            </a:br>
            <a:endParaRPr lang="en-IN" u="sng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1"/>
            <a:ext cx="85725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u="sng" dirty="0" smtClean="0">
                <a:hlinkClick r:id="rId3"/>
              </a:rPr>
              <a:t>http://www.ptinews.com/pressrelease/56146_press-submaximus-to-triple-capacity--expand-footprint-in-east-africa--aims-to-achieve-20--cagr 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4"/>
              </a:rPr>
              <a:t>http://</a:t>
            </a:r>
            <a:r>
              <a:rPr lang="en-IN" dirty="0" smtClean="0">
                <a:hlinkClick r:id="rId4"/>
              </a:rPr>
              <a:t>www.prativad.com/Newswireeng.php?rkey=20220715EN18470&amp;filter=19411</a:t>
            </a:r>
          </a:p>
          <a:p>
            <a:endParaRPr lang="en-IN" dirty="0" smtClean="0">
              <a:hlinkClick r:id="rId4"/>
            </a:endParaRPr>
          </a:p>
          <a:p>
            <a:r>
              <a:rPr lang="en-IN" u="sng" dirty="0" smtClean="0">
                <a:hlinkClick r:id="rId5"/>
              </a:rPr>
              <a:t>https://</a:t>
            </a:r>
            <a:r>
              <a:rPr lang="en-IN" u="sng" dirty="0" smtClean="0">
                <a:hlinkClick r:id="rId5"/>
              </a:rPr>
              <a:t>www.prnewswire.com/in/news-releases/maximus-to-triple-capacity-expand-footprint-in-east-africa-aims-to-achieve-20-cagr-840189143.html</a:t>
            </a:r>
            <a:endParaRPr lang="en-IN" u="sng" dirty="0" smtClean="0"/>
          </a:p>
          <a:p>
            <a:endParaRPr lang="en-IN" u="sng" dirty="0" smtClean="0">
              <a:hlinkClick r:id="rId4"/>
            </a:endParaRPr>
          </a:p>
          <a:p>
            <a:r>
              <a:rPr lang="en-IN" u="sng" dirty="0" smtClean="0">
                <a:hlinkClick r:id="rId6"/>
              </a:rPr>
              <a:t>https</a:t>
            </a:r>
            <a:r>
              <a:rPr lang="en-IN" u="sng" dirty="0" smtClean="0">
                <a:hlinkClick r:id="rId6"/>
              </a:rPr>
              <a:t>://papernewsnetwork.com/business-news/maximus-to-triple-capacity-expand-footprint-in-east-africa-aims-to-achieve-20-cagr/#</a:t>
            </a:r>
            <a:r>
              <a:rPr lang="en-IN" u="sng" dirty="0" smtClean="0">
                <a:hlinkClick r:id="rId6"/>
              </a:rPr>
              <a:t>respond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6"/>
              </a:rPr>
              <a:t>https://papernewsnetwork.com/business-news/maximus-to-triple-capacity-expand-footprint-in-east-africa-aims-to-achieve-20-cagr</a:t>
            </a:r>
            <a:r>
              <a:rPr lang="en-IN" u="sng" dirty="0" smtClean="0">
                <a:hlinkClick r:id="rId6"/>
              </a:rPr>
              <a:t>/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7"/>
              </a:rPr>
              <a:t>https://perfectnews.live/prnewswire/?</a:t>
            </a:r>
            <a:r>
              <a:rPr lang="en-IN" dirty="0" smtClean="0">
                <a:hlinkClick r:id="rId7"/>
              </a:rPr>
              <a:t>rkey=20220715EN18470&amp;filter=21266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8"/>
              </a:rPr>
              <a:t>http://</a:t>
            </a:r>
            <a:r>
              <a:rPr lang="en-IN" dirty="0" smtClean="0">
                <a:hlinkClick r:id="rId8"/>
              </a:rPr>
              <a:t>www.onenewspage.com/prnewswire.php?rkey=20220715EN18470&amp;filter=3968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9"/>
              </a:rPr>
              <a:t>http://</a:t>
            </a:r>
            <a:r>
              <a:rPr lang="en-IN" dirty="0" smtClean="0">
                <a:hlinkClick r:id="rId9"/>
              </a:rPr>
              <a:t>odisharay.com/pressreleases.php?rkey=20220715EN18470&amp;filter=20944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10"/>
              </a:rPr>
              <a:t>http://odishanewstune.com/press-releases/?</a:t>
            </a:r>
            <a:r>
              <a:rPr lang="en-IN" dirty="0" smtClean="0">
                <a:hlinkClick r:id="rId10"/>
              </a:rPr>
              <a:t>rkey=20220715EN18470&amp;filter=19427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11"/>
              </a:rPr>
              <a:t>http://www.odishabytes.com/pr-newswire/?</a:t>
            </a:r>
            <a:r>
              <a:rPr lang="en-IN" dirty="0" smtClean="0">
                <a:hlinkClick r:id="rId11"/>
              </a:rPr>
              <a:t>rkey=20220715EN18470&amp;filter=18897</a:t>
            </a:r>
            <a:endParaRPr lang="en-US" dirty="0" smtClean="0"/>
          </a:p>
          <a:p>
            <a:r>
              <a:rPr lang="en-IN" dirty="0" smtClean="0">
                <a:hlinkClick r:id="rId4"/>
              </a:rPr>
              <a:t> </a:t>
            </a:r>
            <a:r>
              <a:rPr lang="en-IN" u="sng" dirty="0" smtClean="0"/>
              <a:t/>
            </a:r>
            <a:br>
              <a:rPr lang="en-IN" u="sng" dirty="0" smtClean="0"/>
            </a:br>
            <a:endParaRPr lang="en-IN" u="sng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1"/>
            <a:ext cx="88582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hlinkClick r:id="rId3"/>
              </a:rPr>
              <a:t>https://odishabarta.com/press-release/?</a:t>
            </a:r>
            <a:r>
              <a:rPr lang="en-IN" dirty="0" smtClean="0">
                <a:hlinkClick r:id="rId3"/>
              </a:rPr>
              <a:t>rkey=20220715EN18470&amp;filter=20444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4"/>
              </a:rPr>
              <a:t>https://nrinews24x7.com/pr-news/?</a:t>
            </a:r>
            <a:r>
              <a:rPr lang="en-IN" dirty="0" smtClean="0">
                <a:hlinkClick r:id="rId4"/>
              </a:rPr>
              <a:t>rkey=20220715EN18470&amp;filter=4972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5"/>
              </a:rPr>
              <a:t>https://www.newznew.com/press-releases/?</a:t>
            </a:r>
            <a:r>
              <a:rPr lang="en-IN" dirty="0" smtClean="0">
                <a:hlinkClick r:id="rId5"/>
              </a:rPr>
              <a:t>rkey=20220715EN18470&amp;filter=16908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6"/>
              </a:rPr>
              <a:t>http://</a:t>
            </a:r>
            <a:r>
              <a:rPr lang="en-IN" dirty="0" smtClean="0">
                <a:hlinkClick r:id="rId6"/>
              </a:rPr>
              <a:t>www.newsr.in/prnewswire.php?rkey=20220715EN18470&amp;filter=5070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7"/>
              </a:rPr>
              <a:t>http://www.newscontrolroom.com/pr-newswire/?</a:t>
            </a:r>
            <a:r>
              <a:rPr lang="en-IN" dirty="0" smtClean="0">
                <a:hlinkClick r:id="rId7"/>
              </a:rPr>
              <a:t>rkey=20220715EN18470&amp;filter=19537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8"/>
              </a:rPr>
              <a:t>https://www.newsblare.com/pr-newswire/?</a:t>
            </a:r>
            <a:r>
              <a:rPr lang="en-IN" dirty="0" smtClean="0">
                <a:hlinkClick r:id="rId8"/>
              </a:rPr>
              <a:t>rkey=20220715EN18470&amp;filter=20902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9"/>
              </a:rPr>
              <a:t>http://</a:t>
            </a:r>
            <a:r>
              <a:rPr lang="en-IN" dirty="0" smtClean="0">
                <a:hlinkClick r:id="rId9"/>
              </a:rPr>
              <a:t>media.newswire.ca/newssuperfastblog.html?rkey=20220715EN18470&amp;filter=10033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10"/>
              </a:rPr>
              <a:t>https://newsdeck.in/pressreleases/?rkey=20220715EN18470&amp;filter=22015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1"/>
              </a:rPr>
              <a:t>https://newschronicle.in/pr-newswire/?</a:t>
            </a:r>
            <a:r>
              <a:rPr lang="en-IN" dirty="0" smtClean="0">
                <a:hlinkClick r:id="rId11"/>
              </a:rPr>
              <a:t>rkey=20220715EN18470&amp;filter=20256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2"/>
              </a:rPr>
              <a:t>https://www.newdelhitimes.com/news-release/?</a:t>
            </a:r>
            <a:r>
              <a:rPr lang="en-IN" dirty="0" smtClean="0">
                <a:hlinkClick r:id="rId12"/>
              </a:rPr>
              <a:t>rkey=20220715EN18470&amp;filter=5147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3"/>
              </a:rPr>
              <a:t>http://nasheman.in/newswire/?</a:t>
            </a:r>
            <a:r>
              <a:rPr lang="en-IN" dirty="0" smtClean="0">
                <a:hlinkClick r:id="rId13"/>
              </a:rPr>
              <a:t>rkey=20220715EN18470&amp;filter=11016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4"/>
              </a:rPr>
              <a:t>https://en.marudharabharti.com/p/prnewswire.html?rkey=20220715EN18470&amp;filter=23205</a:t>
            </a:r>
            <a:endParaRPr lang="en-IN" u="sng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1"/>
            <a:ext cx="88582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hlinkClick r:id="rId3"/>
              </a:rPr>
              <a:t>http://www.mangalorean.com/pr-newswire/?</a:t>
            </a:r>
            <a:r>
              <a:rPr lang="en-IN" dirty="0" smtClean="0">
                <a:hlinkClick r:id="rId3"/>
              </a:rPr>
              <a:t>rkey=20220715EN18470&amp;filter=17665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4"/>
              </a:rPr>
              <a:t>https://livechronicle.in/pr-newswire/?</a:t>
            </a:r>
            <a:r>
              <a:rPr lang="en-IN" dirty="0" smtClean="0">
                <a:hlinkClick r:id="rId4"/>
              </a:rPr>
              <a:t>rkey=20220715EN18470&amp;filter=22011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u="sng" dirty="0" smtClean="0">
                <a:hlinkClick r:id="rId5"/>
              </a:rPr>
              <a:t>https://hydnews.net/pr-newswire/?</a:t>
            </a:r>
            <a:r>
              <a:rPr lang="en-IN" u="sng" dirty="0" smtClean="0">
                <a:hlinkClick r:id="rId5"/>
              </a:rPr>
              <a:t>rkey=20220715EN18470&amp;filter=20977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6"/>
              </a:rPr>
              <a:t>https://</a:t>
            </a:r>
            <a:r>
              <a:rPr lang="en-IN" dirty="0" smtClean="0">
                <a:hlinkClick r:id="rId6"/>
              </a:rPr>
              <a:t>en.jalorelive.com/p/prnewswire.html?rkey=20220715EN18470&amp;filter=23504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7"/>
              </a:rPr>
              <a:t>https://invested.one/prnw/?</a:t>
            </a:r>
            <a:r>
              <a:rPr lang="en-IN" dirty="0" smtClean="0">
                <a:hlinkClick r:id="rId7"/>
              </a:rPr>
              <a:t>rkey=20220715EN18470&amp;filter=23780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8"/>
              </a:rPr>
              <a:t>https://</a:t>
            </a:r>
            <a:r>
              <a:rPr lang="en-IN" dirty="0" smtClean="0">
                <a:hlinkClick r:id="rId8"/>
              </a:rPr>
              <a:t>english.instanews24x7.com/press-releases?rkey=20220715EN18470&amp;filter=20045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9"/>
              </a:rPr>
              <a:t>https://insightonlinenews.in/english-press-release/?</a:t>
            </a:r>
            <a:r>
              <a:rPr lang="en-IN" dirty="0" smtClean="0">
                <a:hlinkClick r:id="rId9"/>
              </a:rPr>
              <a:t>rkey=20220715EN18470&amp;filter=20283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0"/>
              </a:rPr>
              <a:t>http://indoredilse.com/english-news/?</a:t>
            </a:r>
            <a:r>
              <a:rPr lang="en-IN" dirty="0" smtClean="0">
                <a:hlinkClick r:id="rId10"/>
              </a:rPr>
              <a:t>rkey=20220715EN18470&amp;filter=10474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1"/>
              </a:rPr>
              <a:t>http://indianpowersector.com/prnews/?</a:t>
            </a:r>
            <a:r>
              <a:rPr lang="en-IN" dirty="0" smtClean="0">
                <a:hlinkClick r:id="rId11"/>
              </a:rPr>
              <a:t>rkey=20220715EN18470&amp;filter=4997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2"/>
              </a:rPr>
              <a:t>http://indiannerve.com/in-press/?</a:t>
            </a:r>
            <a:r>
              <a:rPr lang="en-IN" dirty="0" smtClean="0">
                <a:hlinkClick r:id="rId12"/>
              </a:rPr>
              <a:t>rkey=20220715EN18470&amp;filter=6492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3"/>
              </a:rPr>
              <a:t>https://</a:t>
            </a:r>
            <a:r>
              <a:rPr lang="en-IN" dirty="0" smtClean="0">
                <a:hlinkClick r:id="rId13"/>
              </a:rPr>
              <a:t>www.indiatoday.in/pr-newswire?rkey=20220715EN18470&amp;filter=4315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4"/>
              </a:rPr>
              <a:t>http://news.indiaonline.in/prnewswire?rkey=20220715EN18470&amp;filter=4991</a:t>
            </a:r>
            <a:endParaRPr lang="en-IN" u="sng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153" y="512754"/>
            <a:ext cx="8461375" cy="4308475"/>
            <a:chOff x="377153" y="512754"/>
            <a:chExt cx="8461375" cy="4308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153" y="512754"/>
              <a:ext cx="8460940" cy="43081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492" y="643128"/>
              <a:ext cx="8136635" cy="39837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4246" y="579881"/>
              <a:ext cx="8263255" cy="4110354"/>
            </a:xfrm>
            <a:custGeom>
              <a:avLst/>
              <a:gdLst/>
              <a:ahLst/>
              <a:cxnLst/>
              <a:rect l="l" t="t" r="r" b="b"/>
              <a:pathLst>
                <a:path w="8263255" h="4110354">
                  <a:moveTo>
                    <a:pt x="0" y="4110228"/>
                  </a:moveTo>
                  <a:lnTo>
                    <a:pt x="8263128" y="4110228"/>
                  </a:lnTo>
                  <a:lnTo>
                    <a:pt x="8263128" y="0"/>
                  </a:lnTo>
                  <a:lnTo>
                    <a:pt x="0" y="0"/>
                  </a:lnTo>
                  <a:lnTo>
                    <a:pt x="0" y="4110228"/>
                  </a:lnTo>
                  <a:close/>
                </a:path>
              </a:pathLst>
            </a:custGeom>
            <a:ln w="126491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593" y="5519724"/>
            <a:ext cx="8892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https://</a:t>
            </a:r>
            <a:r>
              <a:rPr sz="1800" b="1" spc="-10" dirty="0">
                <a:latin typeface="Calibri"/>
                <a:cs typeface="Calibri"/>
                <a:hlinkClick r:id="rId4"/>
              </a:rPr>
              <a:t>www.thehindubusinessline.com/news/world/maximus-to-set-up-new-plant-in-africa-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triple-capacity/article65674086.ece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Hindu </a:t>
            </a:r>
            <a:r>
              <a:rPr sz="1800" b="1" spc="-5" dirty="0">
                <a:latin typeface="Calibri"/>
                <a:cs typeface="Calibri"/>
              </a:rPr>
              <a:t>Business</a:t>
            </a:r>
            <a:r>
              <a:rPr sz="1800" b="1" dirty="0">
                <a:latin typeface="Calibri"/>
                <a:cs typeface="Calibri"/>
              </a:rPr>
              <a:t> Line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Date:-23-07-2022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632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1"/>
            <a:ext cx="88582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hlinkClick r:id="rId3"/>
              </a:rPr>
              <a:t>http://</a:t>
            </a:r>
            <a:r>
              <a:rPr lang="en-IN" dirty="0" smtClean="0">
                <a:hlinkClick r:id="rId3"/>
              </a:rPr>
              <a:t>www.indiainfoline.com/prnewswire?rkey=20220715EN18470&amp;filter=4993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4"/>
              </a:rPr>
              <a:t>https://imp.news/prnw/?</a:t>
            </a:r>
            <a:r>
              <a:rPr lang="en-IN" dirty="0" smtClean="0">
                <a:hlinkClick r:id="rId4"/>
              </a:rPr>
              <a:t>rkey=20220715EN18470&amp;filter=23444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5"/>
              </a:rPr>
              <a:t>https://ibtn9.com/pr-newswire/?</a:t>
            </a:r>
            <a:r>
              <a:rPr lang="en-IN" dirty="0" smtClean="0">
                <a:hlinkClick r:id="rId5"/>
              </a:rPr>
              <a:t>rkey=20220715EN18470&amp;filter=12202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6"/>
              </a:rPr>
              <a:t>https://ibgnews.com/pr-newswire-news/?</a:t>
            </a:r>
            <a:r>
              <a:rPr lang="en-IN" dirty="0" smtClean="0">
                <a:hlinkClick r:id="rId6"/>
              </a:rPr>
              <a:t>rkey=20220715EN18470&amp;filter=19585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7"/>
              </a:rPr>
              <a:t>http://www.hellomumbainews.com/hello-business/?</a:t>
            </a:r>
            <a:r>
              <a:rPr lang="en-IN" dirty="0" smtClean="0">
                <a:hlinkClick r:id="rId7"/>
              </a:rPr>
              <a:t>rkey=20220715EN18470&amp;filter=12313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8"/>
              </a:rPr>
              <a:t>https://</a:t>
            </a:r>
            <a:r>
              <a:rPr lang="en-IN" dirty="0" smtClean="0">
                <a:hlinkClick r:id="rId8"/>
              </a:rPr>
              <a:t>en.hamarasamachar.in/p/prnewswire.html?rkey=20220715EN18470&amp;filter=23471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9"/>
              </a:rPr>
              <a:t>https://groundreport.in/pr-news-english-2/?</a:t>
            </a:r>
            <a:r>
              <a:rPr lang="en-IN" dirty="0" smtClean="0">
                <a:hlinkClick r:id="rId9"/>
              </a:rPr>
              <a:t>rkey=20220715EN18470&amp;filter=20940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0"/>
              </a:rPr>
              <a:t>https://goodreport.in/pr-newswire/?</a:t>
            </a:r>
            <a:r>
              <a:rPr lang="en-IN" dirty="0" smtClean="0">
                <a:hlinkClick r:id="rId10"/>
              </a:rPr>
              <a:t>rkey=20220715EN18470&amp;filter=22013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1"/>
              </a:rPr>
              <a:t>https://goearth.in/pr-newswire/?</a:t>
            </a:r>
            <a:r>
              <a:rPr lang="en-IN" dirty="0" smtClean="0">
                <a:hlinkClick r:id="rId11"/>
              </a:rPr>
              <a:t>rkey=20220715EN18470&amp;filter=20252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2"/>
              </a:rPr>
              <a:t>https://globalprimenews.com/prnewswire/?</a:t>
            </a:r>
            <a:r>
              <a:rPr lang="en-IN" dirty="0" smtClean="0">
                <a:hlinkClick r:id="rId12"/>
              </a:rPr>
              <a:t>rkey=20220715EN18470&amp;filter=19416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3"/>
              </a:rPr>
              <a:t>https://fincorp.one/prnw/?</a:t>
            </a:r>
            <a:r>
              <a:rPr lang="en-IN" dirty="0" smtClean="0">
                <a:hlinkClick r:id="rId13"/>
              </a:rPr>
              <a:t>rkey=20220715EN18470&amp;filter=23782</a:t>
            </a:r>
            <a:endParaRPr lang="en-IN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4"/>
              </a:rPr>
              <a:t>https://</a:t>
            </a:r>
            <a:r>
              <a:rPr lang="en-IN" dirty="0" smtClean="0">
                <a:hlinkClick r:id="rId14"/>
              </a:rPr>
              <a:t>www.falconnews.net/pr-newswire?rkey=20220715EN18470&amp;filter=23363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1"/>
            <a:ext cx="88582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hlinkClick r:id="rId3"/>
              </a:rPr>
              <a:t>https://earthnews4u.com/pr-newswire/?rkey=20220715EN18470&amp;filter=20250</a:t>
            </a:r>
            <a:endParaRPr lang="en-US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4"/>
              </a:rPr>
              <a:t>https://www.dkoding.in/press-release/maximus-to-triple-capacity-expand-footprint-in-east-africa-aims-to-achieve-20-cagr</a:t>
            </a:r>
            <a:r>
              <a:rPr lang="en-IN" u="sng" dirty="0" smtClean="0">
                <a:hlinkClick r:id="rId4"/>
              </a:rPr>
              <a:t>/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5"/>
              </a:rPr>
              <a:t>https://deccaninsider.org/prnw/?</a:t>
            </a:r>
            <a:r>
              <a:rPr lang="en-IN" dirty="0" smtClean="0">
                <a:hlinkClick r:id="rId5"/>
              </a:rPr>
              <a:t>rkey=20220715EN18470&amp;filter=23776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>
                <a:hlinkClick r:id="rId6"/>
              </a:rPr>
              <a:t>https://crackofdawn.in/press-release/?</a:t>
            </a:r>
            <a:r>
              <a:rPr lang="en-IN" dirty="0" smtClean="0">
                <a:hlinkClick r:id="rId6"/>
              </a:rPr>
              <a:t>rkey=20220715EN18470&amp;filter=20900</a:t>
            </a:r>
            <a:endParaRPr lang="en-IN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7"/>
              </a:rPr>
              <a:t>https://www.businessupturn.com/brand-post/maximus-to-triple-capacity-expand-footprint-in-east-africa-aims-to-achieve-20-cagr</a:t>
            </a:r>
            <a:r>
              <a:rPr lang="en-IN" u="sng" dirty="0" smtClean="0">
                <a:hlinkClick r:id="rId7"/>
              </a:rPr>
              <a:t>/</a:t>
            </a:r>
            <a:endParaRPr lang="en-IN" u="sng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8"/>
              </a:rPr>
              <a:t>http://www.businesstoday.in/prnewswire/?</a:t>
            </a:r>
            <a:r>
              <a:rPr lang="en-IN" u="sng" dirty="0" smtClean="0">
                <a:hlinkClick r:id="rId8"/>
              </a:rPr>
              <a:t>rkey=20220715EN18470&amp;filter=2418</a:t>
            </a:r>
            <a:endParaRPr lang="en-IN" u="sng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9"/>
              </a:rPr>
              <a:t>http://www.businesssandesh.in/breaking-news/?</a:t>
            </a:r>
            <a:r>
              <a:rPr lang="en-IN" u="sng" dirty="0" smtClean="0">
                <a:hlinkClick r:id="rId9"/>
              </a:rPr>
              <a:t>rkey=20220715EN18470&amp;filter=7621</a:t>
            </a:r>
            <a:endParaRPr lang="en-IN" u="sng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10"/>
              </a:rPr>
              <a:t>http://businessnewsthisweek.com/prnews/?</a:t>
            </a:r>
            <a:r>
              <a:rPr lang="en-IN" u="sng" dirty="0" smtClean="0">
                <a:hlinkClick r:id="rId10"/>
              </a:rPr>
              <a:t>rkey=20220715EN18470&amp;filter=601</a:t>
            </a:r>
            <a:endParaRPr lang="en-IN" u="sng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11"/>
              </a:rPr>
              <a:t>http://www.biznextindia.com/pr-newswire/?</a:t>
            </a:r>
            <a:r>
              <a:rPr lang="en-IN" u="sng" dirty="0" smtClean="0">
                <a:hlinkClick r:id="rId11"/>
              </a:rPr>
              <a:t>rkey=20220715EN18470&amp;filter=19403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>
                <a:hlinkClick r:id="rId12"/>
              </a:rPr>
              <a:t>http://www.bizwireexpress.com/showstoryPRN.php?rkey=20220715EN18470&amp;filter=2276</a:t>
            </a:r>
            <a:endParaRPr lang="en-US" dirty="0" smtClean="0"/>
          </a:p>
          <a:p>
            <a:endParaRPr lang="en-US" dirty="0" smtClean="0"/>
          </a:p>
          <a:p>
            <a:r>
              <a:rPr lang="en-IN" dirty="0" smtClean="0">
                <a:hlinkClick r:id="rId13"/>
              </a:rPr>
              <a:t>http://news.biharprabha.com/prnewswire/?</a:t>
            </a:r>
            <a:r>
              <a:rPr lang="en-IN" dirty="0" smtClean="0">
                <a:hlinkClick r:id="rId13"/>
              </a:rPr>
              <a:t>rkey=20220715EN18470&amp;filter=2270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1"/>
            <a:ext cx="8858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 </a:t>
            </a:r>
            <a:r>
              <a:rPr lang="en-IN" u="sng" dirty="0" smtClean="0">
                <a:hlinkClick r:id="rId3"/>
              </a:rPr>
              <a:t>http</a:t>
            </a:r>
            <a:r>
              <a:rPr lang="en-IN" u="sng" dirty="0" smtClean="0">
                <a:hlinkClick r:id="rId3"/>
              </a:rPr>
              <a:t>://</a:t>
            </a:r>
            <a:r>
              <a:rPr lang="en-IN" u="sng" dirty="0" smtClean="0">
                <a:hlinkClick r:id="rId3"/>
              </a:rPr>
              <a:t>www.bangalorewaves.com/news/bangalorewaves-business-news.php?rkey=20220715EN18470&amp;filter=2267</a:t>
            </a:r>
            <a:endParaRPr lang="en-IN" u="sng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4"/>
              </a:rPr>
              <a:t>http://www.asianbuck.com/asianbuck-prnews/?</a:t>
            </a:r>
            <a:r>
              <a:rPr lang="en-IN" u="sng" dirty="0" smtClean="0">
                <a:hlinkClick r:id="rId4"/>
              </a:rPr>
              <a:t>rkey=20220715EN18470&amp;filter=8421</a:t>
            </a:r>
            <a:endParaRPr lang="en-IN" u="sng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5"/>
              </a:rPr>
              <a:t>https://www.agrnews.in/p/prnewswire.html?rkey=20220715EN18470&amp;filter=23473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r>
              <a:rPr lang="en-IN" u="sng" dirty="0" smtClean="0">
                <a:hlinkClick r:id="rId6"/>
              </a:rPr>
              <a:t>http://www.abhitaknews.com/english/news/press-releases.aspx?rkey=20220715EN18470&amp;filter=1889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r>
              <a:rPr lang="en-IN" u="sng" dirty="0" smtClean="0">
                <a:hlinkClick r:id="rId7"/>
              </a:rPr>
              <a:t>http://</a:t>
            </a:r>
            <a:r>
              <a:rPr lang="en-IN" u="sng" dirty="0" smtClean="0">
                <a:hlinkClick r:id="rId7"/>
              </a:rPr>
              <a:t>www.5dariyanews.com/Full-Story-Latest-from-PR-Newswire.aspx?rkey=20220715EN18470&amp;filter=3325</a:t>
            </a:r>
            <a:endParaRPr lang="en-IN" u="sng" dirty="0" smtClean="0"/>
          </a:p>
          <a:p>
            <a:endParaRPr lang="en-US" dirty="0" smtClean="0"/>
          </a:p>
          <a:p>
            <a:r>
              <a:rPr lang="en-IN" u="sng" dirty="0" smtClean="0">
                <a:hlinkClick r:id="rId8"/>
              </a:rPr>
              <a:t>https://www.lubesngreases.com/lubereport-emea/5_29/maximus-expands-in-east-africa</a:t>
            </a:r>
            <a:r>
              <a:rPr lang="en-IN" u="sng" dirty="0" smtClean="0">
                <a:hlinkClick r:id="rId8"/>
              </a:rPr>
              <a:t>/</a:t>
            </a:r>
            <a:endParaRPr lang="en-IN" u="sng" dirty="0" smtClean="0"/>
          </a:p>
          <a:p>
            <a:endParaRPr lang="en-IN" u="sng" dirty="0" smtClean="0"/>
          </a:p>
          <a:p>
            <a:r>
              <a:rPr lang="en-IN" dirty="0" smtClean="0"/>
              <a:t>https://twitter.com/goalsecom/status/1548567164646457344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6593" y="5519724"/>
            <a:ext cx="88925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cs typeface="Calibri"/>
                <a:hlinkClick r:id="rId2"/>
              </a:rPr>
              <a:t>https://www.business-standard.com/content/press-releases-ani/mil-plans-big-foray-into-e-africa-triple-manufacturing-capacity-over-next-3-year-period-122072000013_1.html</a:t>
            </a:r>
            <a:r>
              <a:rPr lang="en-US" b="1" spc="-10" dirty="0">
                <a:cs typeface="Calibri"/>
              </a:rPr>
              <a:t/>
            </a:r>
            <a:br>
              <a:rPr lang="en-US" b="1" spc="-10" dirty="0">
                <a:cs typeface="Calibri"/>
              </a:rPr>
            </a:br>
            <a:r>
              <a:rPr lang="en-US" b="1" spc="-10" dirty="0">
                <a:cs typeface="Calibri"/>
              </a:rPr>
              <a:t/>
            </a:r>
            <a:br>
              <a:rPr lang="en-US" b="1" spc="-10" dirty="0">
                <a:cs typeface="Calibri"/>
              </a:rPr>
            </a:br>
            <a:r>
              <a:rPr lang="en-US" b="1" spc="-10" dirty="0">
                <a:cs typeface="Calibri"/>
              </a:rPr>
              <a:t> Business Standard	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785" t="18750" r="11567" b="6250"/>
          <a:stretch>
            <a:fillRect/>
          </a:stretch>
        </p:blipFill>
        <p:spPr bwMode="auto">
          <a:xfrm>
            <a:off x="457200" y="533400"/>
            <a:ext cx="8305800" cy="439718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492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6593" y="5519724"/>
            <a:ext cx="88925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cs typeface="Calibri"/>
                <a:hlinkClick r:id="rId2"/>
              </a:rPr>
              <a:t>https://www.livemint.com/brand-stories/mil-to-foray-into-e-africa-triple-capacity-and-up-top-line-by-20-pc-in-3years-11658149312995.html</a:t>
            </a:r>
            <a:r>
              <a:rPr lang="en-US" b="1" spc="-10" dirty="0">
                <a:cs typeface="Calibri"/>
              </a:rPr>
              <a:t/>
            </a:r>
            <a:br>
              <a:rPr lang="en-US" b="1" spc="-10" dirty="0">
                <a:cs typeface="Calibri"/>
              </a:rPr>
            </a:br>
            <a:r>
              <a:rPr lang="en-US" b="1" spc="-10" dirty="0">
                <a:cs typeface="Calibri"/>
              </a:rPr>
              <a:t/>
            </a:r>
            <a:br>
              <a:rPr lang="en-US" b="1" spc="-10" dirty="0">
                <a:cs typeface="Calibri"/>
              </a:rPr>
            </a:br>
            <a:r>
              <a:rPr lang="en-US" b="1" spc="-10" dirty="0">
                <a:cs typeface="Calibri"/>
              </a:rPr>
              <a:t> Mint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4158" t="14648" r="31918" b="6250"/>
          <a:stretch>
            <a:fillRect/>
          </a:stretch>
        </p:blipFill>
        <p:spPr bwMode="auto">
          <a:xfrm>
            <a:off x="2438400" y="533400"/>
            <a:ext cx="4419600" cy="4474826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184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27010" y="0"/>
            <a:ext cx="2753995" cy="6145530"/>
            <a:chOff x="3227010" y="0"/>
            <a:chExt cx="2753995" cy="6145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7010" y="0"/>
              <a:ext cx="2753606" cy="60827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372" y="0"/>
              <a:ext cx="2429255" cy="58887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94126" y="758"/>
              <a:ext cx="2555875" cy="5951220"/>
            </a:xfrm>
            <a:custGeom>
              <a:avLst/>
              <a:gdLst/>
              <a:ahLst/>
              <a:cxnLst/>
              <a:rect l="l" t="t" r="r" b="b"/>
              <a:pathLst>
                <a:path w="2555875" h="5951220">
                  <a:moveTo>
                    <a:pt x="0" y="5951223"/>
                  </a:moveTo>
                  <a:lnTo>
                    <a:pt x="2555748" y="5951223"/>
                  </a:lnTo>
                  <a:lnTo>
                    <a:pt x="2555748" y="0"/>
                  </a:lnTo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0880" y="758"/>
              <a:ext cx="127000" cy="5951220"/>
            </a:xfrm>
            <a:custGeom>
              <a:avLst/>
              <a:gdLst/>
              <a:ahLst/>
              <a:cxnLst/>
              <a:rect l="l" t="t" r="r" b="b"/>
              <a:pathLst>
                <a:path w="127000" h="5951220">
                  <a:moveTo>
                    <a:pt x="0" y="5951223"/>
                  </a:moveTo>
                  <a:lnTo>
                    <a:pt x="126492" y="5951223"/>
                  </a:lnTo>
                  <a:lnTo>
                    <a:pt x="126492" y="0"/>
                  </a:lnTo>
                  <a:lnTo>
                    <a:pt x="0" y="0"/>
                  </a:lnTo>
                  <a:lnTo>
                    <a:pt x="0" y="595122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82798" y="6230823"/>
            <a:ext cx="347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Divya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Bhaskar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Date:2</a:t>
            </a:r>
            <a:r>
              <a:rPr sz="1800" b="1" spc="-7" baseline="25462" dirty="0">
                <a:latin typeface="Calibri"/>
                <a:cs typeface="Calibri"/>
              </a:rPr>
              <a:t>nd</a:t>
            </a:r>
            <a:r>
              <a:rPr sz="1800" b="1" spc="202" baseline="25462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August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5497" y="54077"/>
            <a:ext cx="3682365" cy="5711825"/>
            <a:chOff x="2655497" y="54077"/>
            <a:chExt cx="3682365" cy="5711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5497" y="54077"/>
              <a:ext cx="3681746" cy="57115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871" y="184403"/>
              <a:ext cx="3357372" cy="53873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22625" y="121157"/>
              <a:ext cx="3484245" cy="5514340"/>
            </a:xfrm>
            <a:custGeom>
              <a:avLst/>
              <a:gdLst/>
              <a:ahLst/>
              <a:cxnLst/>
              <a:rect l="l" t="t" r="r" b="b"/>
              <a:pathLst>
                <a:path w="3484245" h="5514340">
                  <a:moveTo>
                    <a:pt x="0" y="5513832"/>
                  </a:moveTo>
                  <a:lnTo>
                    <a:pt x="3483864" y="5513832"/>
                  </a:lnTo>
                  <a:lnTo>
                    <a:pt x="3483864" y="0"/>
                  </a:lnTo>
                  <a:lnTo>
                    <a:pt x="0" y="0"/>
                  </a:lnTo>
                  <a:lnTo>
                    <a:pt x="0" y="5513832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4642" y="5886094"/>
            <a:ext cx="8178800" cy="83946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latin typeface="Nirmala UI"/>
                <a:cs typeface="Nirmala UI"/>
              </a:rPr>
              <a:t>વડોદરાના</a:t>
            </a:r>
            <a:r>
              <a:rPr sz="1800" b="1" spc="30" dirty="0">
                <a:latin typeface="Nirmala UI"/>
                <a:cs typeface="Nirmala UI"/>
              </a:rPr>
              <a:t> </a:t>
            </a:r>
            <a:r>
              <a:rPr sz="1800" b="1" spc="-215" dirty="0">
                <a:latin typeface="Nirmala UI"/>
                <a:cs typeface="Nirmala UI"/>
              </a:rPr>
              <a:t>દદવ્ય</a:t>
            </a:r>
            <a:r>
              <a:rPr sz="1800" b="1" spc="25" dirty="0">
                <a:latin typeface="Nirmala UI"/>
                <a:cs typeface="Nirmala UI"/>
              </a:rPr>
              <a:t> </a:t>
            </a:r>
            <a:r>
              <a:rPr sz="1800" b="1" spc="-75" dirty="0">
                <a:latin typeface="Nirmala UI"/>
                <a:cs typeface="Nirmala UI"/>
              </a:rPr>
              <a:t>ભાસ્કરની</a:t>
            </a:r>
            <a:r>
              <a:rPr sz="1800" b="1" spc="30" dirty="0">
                <a:latin typeface="Nirmala UI"/>
                <a:cs typeface="Nirmala UI"/>
              </a:rPr>
              <a:t> </a:t>
            </a:r>
            <a:r>
              <a:rPr sz="1800" b="1" spc="-10" dirty="0">
                <a:latin typeface="Arial"/>
                <a:cs typeface="Arial"/>
              </a:rPr>
              <a:t>02-08-2022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75" dirty="0">
                <a:latin typeface="Nirmala UI"/>
                <a:cs typeface="Nirmala UI"/>
              </a:rPr>
              <a:t>એદડશનના</a:t>
            </a:r>
            <a:r>
              <a:rPr sz="1800" b="1" spc="10" dirty="0">
                <a:latin typeface="Nirmala UI"/>
                <a:cs typeface="Nirmala UI"/>
              </a:rPr>
              <a:t> </a:t>
            </a:r>
            <a:r>
              <a:rPr sz="1800" b="1" dirty="0">
                <a:latin typeface="Nirmala UI"/>
                <a:cs typeface="Nirmala UI"/>
              </a:rPr>
              <a:t>આ</a:t>
            </a:r>
            <a:r>
              <a:rPr sz="1800" b="1" spc="20" dirty="0">
                <a:latin typeface="Nirmala UI"/>
                <a:cs typeface="Nirmala UI"/>
              </a:rPr>
              <a:t> </a:t>
            </a:r>
            <a:r>
              <a:rPr sz="1800" b="1" spc="-105" dirty="0">
                <a:latin typeface="Nirmala UI"/>
                <a:cs typeface="Nirmala UI"/>
              </a:rPr>
              <a:t>ન્યૂઝ</a:t>
            </a:r>
            <a:r>
              <a:rPr sz="1800" b="1" spc="20" dirty="0">
                <a:latin typeface="Nirmala UI"/>
                <a:cs typeface="Nirmala UI"/>
              </a:rPr>
              <a:t> </a:t>
            </a:r>
            <a:r>
              <a:rPr sz="1800" b="1" spc="200" dirty="0">
                <a:latin typeface="Nirmala UI"/>
                <a:cs typeface="Nirmala UI"/>
              </a:rPr>
              <a:t>જરૂર</a:t>
            </a:r>
            <a:r>
              <a:rPr sz="1800" b="1" spc="10" dirty="0">
                <a:latin typeface="Nirmala UI"/>
                <a:cs typeface="Nirmala UI"/>
              </a:rPr>
              <a:t> </a:t>
            </a:r>
            <a:r>
              <a:rPr sz="1800" b="1" spc="-110" dirty="0">
                <a:latin typeface="Nirmala UI"/>
                <a:cs typeface="Nirmala UI"/>
              </a:rPr>
              <a:t>વાાંચો</a:t>
            </a:r>
            <a:r>
              <a:rPr sz="1800" b="1" spc="10" dirty="0">
                <a:latin typeface="Nirmala UI"/>
                <a:cs typeface="Nirmala UI"/>
              </a:rPr>
              <a:t> </a:t>
            </a:r>
            <a:r>
              <a:rPr sz="1800" b="1" spc="-200" dirty="0">
                <a:latin typeface="Nirmala UI"/>
                <a:cs typeface="Nirmala UI"/>
              </a:rPr>
              <a:t>દદવ્ય</a:t>
            </a:r>
            <a:r>
              <a:rPr sz="1800" b="1" spc="25" dirty="0">
                <a:latin typeface="Nirmala UI"/>
                <a:cs typeface="Nirmala UI"/>
              </a:rPr>
              <a:t> </a:t>
            </a:r>
            <a:r>
              <a:rPr sz="1800" b="1" spc="-95" dirty="0">
                <a:latin typeface="Nirmala UI"/>
                <a:cs typeface="Nirmala UI"/>
              </a:rPr>
              <a:t>ભાસ્કર </a:t>
            </a:r>
            <a:r>
              <a:rPr sz="1800" b="1" spc="-480" dirty="0">
                <a:latin typeface="Nirmala UI"/>
                <a:cs typeface="Nirmala UI"/>
              </a:rPr>
              <a:t> </a:t>
            </a:r>
            <a:r>
              <a:rPr sz="1800" b="1" spc="-5" dirty="0">
                <a:latin typeface="Nirmala UI"/>
                <a:cs typeface="Nirmala UI"/>
              </a:rPr>
              <a:t>ઈ</a:t>
            </a:r>
            <a:r>
              <a:rPr sz="1800" b="1" spc="-5" dirty="0">
                <a:latin typeface="Arial"/>
                <a:cs typeface="Arial"/>
              </a:rPr>
              <a:t>-</a:t>
            </a:r>
            <a:r>
              <a:rPr sz="1800" b="1" spc="-5" dirty="0">
                <a:latin typeface="Nirmala UI"/>
                <a:cs typeface="Nirmala UI"/>
              </a:rPr>
              <a:t>પેપર</a:t>
            </a:r>
            <a:r>
              <a:rPr sz="1800" b="1" spc="15" dirty="0">
                <a:latin typeface="Nirmala UI"/>
                <a:cs typeface="Nirmala UI"/>
              </a:rPr>
              <a:t> </a:t>
            </a:r>
            <a:r>
              <a:rPr sz="1800" b="1" spc="-200" dirty="0">
                <a:latin typeface="Nirmala UI"/>
                <a:cs typeface="Nirmala UI"/>
              </a:rPr>
              <a:t>ફ્રીમાાં</a:t>
            </a:r>
            <a:r>
              <a:rPr sz="1800" b="1" spc="5" dirty="0">
                <a:latin typeface="Nirmala UI"/>
                <a:cs typeface="Nirmala UI"/>
              </a:rPr>
              <a:t> </a:t>
            </a:r>
            <a:r>
              <a:rPr sz="1800" b="1" spc="-95" dirty="0">
                <a:latin typeface="Nirmala UI"/>
                <a:cs typeface="Nirmala UI"/>
              </a:rPr>
              <a:t>વાાંચવા</a:t>
            </a:r>
            <a:r>
              <a:rPr sz="1800" b="1" spc="5" dirty="0">
                <a:latin typeface="Nirmala UI"/>
                <a:cs typeface="Nirmala UI"/>
              </a:rPr>
              <a:t> </a:t>
            </a:r>
            <a:r>
              <a:rPr sz="1800" b="1" spc="-45" dirty="0">
                <a:latin typeface="Nirmala UI"/>
                <a:cs typeface="Nirmala UI"/>
              </a:rPr>
              <a:t>માટે</a:t>
            </a:r>
            <a:r>
              <a:rPr sz="1800" b="1" spc="175" dirty="0">
                <a:latin typeface="Nirmala UI"/>
                <a:cs typeface="Nirmala UI"/>
              </a:rPr>
              <a:t> </a:t>
            </a:r>
            <a:r>
              <a:rPr sz="1800" b="1" dirty="0">
                <a:latin typeface="Nirmala UI"/>
                <a:cs typeface="Nirmala UI"/>
              </a:rPr>
              <a:t>અહી</a:t>
            </a:r>
            <a:r>
              <a:rPr sz="1800" b="1" spc="-325" dirty="0">
                <a:latin typeface="Nirmala UI"/>
                <a:cs typeface="Nirmala UI"/>
              </a:rPr>
              <a:t> </a:t>
            </a:r>
            <a:r>
              <a:rPr sz="1800" b="1" spc="-320" dirty="0">
                <a:latin typeface="Nirmala UI"/>
                <a:cs typeface="Nirmala UI"/>
              </a:rPr>
              <a:t>ાં</a:t>
            </a:r>
            <a:r>
              <a:rPr sz="1800" b="1" spc="-185" dirty="0">
                <a:latin typeface="Nirmala UI"/>
                <a:cs typeface="Nirmala UI"/>
              </a:rPr>
              <a:t> </a:t>
            </a:r>
            <a:r>
              <a:rPr sz="1800" b="1" spc="-45" dirty="0">
                <a:latin typeface="Nirmala UI"/>
                <a:cs typeface="Nirmala UI"/>
              </a:rPr>
              <a:t>દલિક</a:t>
            </a:r>
            <a:r>
              <a:rPr sz="1800" b="1" dirty="0">
                <a:latin typeface="Nirmala UI"/>
                <a:cs typeface="Nirmala UI"/>
              </a:rPr>
              <a:t> કરી</a:t>
            </a:r>
            <a:r>
              <a:rPr sz="1800" b="1" spc="-10" dirty="0">
                <a:latin typeface="Nirmala UI"/>
                <a:cs typeface="Nirmala UI"/>
              </a:rPr>
              <a:t> </a:t>
            </a:r>
            <a:r>
              <a:rPr sz="1800" b="1" dirty="0">
                <a:latin typeface="Nirmala UI"/>
                <a:cs typeface="Nirmala UI"/>
              </a:rPr>
              <a:t>એપ </a:t>
            </a:r>
            <a:r>
              <a:rPr sz="1800" b="1" spc="-60" dirty="0">
                <a:latin typeface="Nirmala UI"/>
                <a:cs typeface="Nirmala UI"/>
              </a:rPr>
              <a:t>ઈન્સ્ટોિ</a:t>
            </a:r>
            <a:r>
              <a:rPr sz="1800" b="1" spc="15" dirty="0">
                <a:latin typeface="Nirmala UI"/>
                <a:cs typeface="Nirmala UI"/>
              </a:rPr>
              <a:t> </a:t>
            </a:r>
            <a:r>
              <a:rPr sz="1800" b="1" dirty="0">
                <a:latin typeface="Nirmala UI"/>
                <a:cs typeface="Nirmala UI"/>
              </a:rPr>
              <a:t>કરો</a:t>
            </a:r>
            <a:r>
              <a:rPr sz="1800" b="1" spc="-95" dirty="0">
                <a:latin typeface="Nirmala UI"/>
                <a:cs typeface="Nirmala U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b="1" spc="-10" dirty="0">
                <a:latin typeface="Calibri"/>
                <a:cs typeface="Calibri"/>
              </a:rPr>
              <a:t>https://divya-b.in/8mszqgff9rb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2050" y="226280"/>
            <a:ext cx="3404298" cy="5800030"/>
            <a:chOff x="2942050" y="226280"/>
            <a:chExt cx="3404298" cy="5800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050" y="226280"/>
              <a:ext cx="3404298" cy="58000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rcRect l="6630" b="16059"/>
            <a:stretch>
              <a:fillRect/>
            </a:stretch>
          </p:blipFill>
          <p:spPr>
            <a:xfrm>
              <a:off x="3276600" y="356615"/>
              <a:ext cx="2875788" cy="45963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9138" y="293370"/>
              <a:ext cx="3206750" cy="5602605"/>
            </a:xfrm>
            <a:custGeom>
              <a:avLst/>
              <a:gdLst/>
              <a:ahLst/>
              <a:cxnLst/>
              <a:rect l="l" t="t" r="r" b="b"/>
              <a:pathLst>
                <a:path w="3206750" h="5602605">
                  <a:moveTo>
                    <a:pt x="0" y="5602224"/>
                  </a:moveTo>
                  <a:lnTo>
                    <a:pt x="3206495" y="5602224"/>
                  </a:lnTo>
                  <a:lnTo>
                    <a:pt x="3206495" y="0"/>
                  </a:lnTo>
                  <a:lnTo>
                    <a:pt x="0" y="0"/>
                  </a:lnTo>
                  <a:lnTo>
                    <a:pt x="0" y="5602224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48511" y="6230823"/>
            <a:ext cx="7119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Smart </a:t>
            </a:r>
            <a:r>
              <a:rPr sz="1800" b="1" spc="-10" dirty="0">
                <a:latin typeface="Calibri"/>
                <a:cs typeface="Calibri"/>
              </a:rPr>
              <a:t>Investment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(Gujarat)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Ahmedabad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12 </a:t>
            </a:r>
            <a:r>
              <a:rPr sz="1800" b="1" spc="-10" dirty="0">
                <a:latin typeface="Calibri"/>
                <a:cs typeface="Calibri"/>
              </a:rPr>
              <a:t>Date:1</a:t>
            </a:r>
            <a:r>
              <a:rPr sz="1800" b="1" spc="-15" baseline="25462" dirty="0">
                <a:latin typeface="Calibri"/>
                <a:cs typeface="Calibri"/>
              </a:rPr>
              <a:t>st</a:t>
            </a:r>
            <a:r>
              <a:rPr sz="1800" b="1" spc="195" baseline="25462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August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2079" y="211036"/>
            <a:ext cx="3467100" cy="5913120"/>
            <a:chOff x="2942079" y="211036"/>
            <a:chExt cx="3467100" cy="5913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079" y="211036"/>
              <a:ext cx="3466723" cy="59128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2383" y="341376"/>
              <a:ext cx="3142488" cy="55885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9137" y="278130"/>
              <a:ext cx="3268979" cy="5715000"/>
            </a:xfrm>
            <a:custGeom>
              <a:avLst/>
              <a:gdLst/>
              <a:ahLst/>
              <a:cxnLst/>
              <a:rect l="l" t="t" r="r" b="b"/>
              <a:pathLst>
                <a:path w="3268979" h="5715000">
                  <a:moveTo>
                    <a:pt x="0" y="5715000"/>
                  </a:moveTo>
                  <a:lnTo>
                    <a:pt x="3268979" y="5715000"/>
                  </a:lnTo>
                  <a:lnTo>
                    <a:pt x="3268979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ln w="12649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62479" y="6221984"/>
            <a:ext cx="4304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Akila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Rajkot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Page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 6</a:t>
            </a:r>
            <a:r>
              <a:rPr sz="1800" b="1" spc="-5" dirty="0">
                <a:latin typeface="Calibri"/>
                <a:cs typeface="Calibri"/>
              </a:rPr>
              <a:t> Date:27</a:t>
            </a:r>
            <a:r>
              <a:rPr sz="1800" b="1" spc="-7" baseline="25462" dirty="0">
                <a:latin typeface="Calibri"/>
                <a:cs typeface="Calibri"/>
              </a:rPr>
              <a:t>th</a:t>
            </a:r>
            <a:r>
              <a:rPr sz="1800" b="1" spc="179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July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581</Words>
  <Application>Microsoft Office PowerPoint</Application>
  <PresentationFormat>On-screen Show (4:3)</PresentationFormat>
  <Paragraphs>246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Maximus Africa  Press Release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Maximus Africa  Press Release</dc:title>
  <dc:creator>Job Cornelius</dc:creator>
  <cp:lastModifiedBy>Windows User</cp:lastModifiedBy>
  <cp:revision>19</cp:revision>
  <dcterms:created xsi:type="dcterms:W3CDTF">2022-09-23T06:54:07Z</dcterms:created>
  <dcterms:modified xsi:type="dcterms:W3CDTF">2022-09-23T07:50:29Z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2022-09-23T00:00:00Z</vt:filetime>
  </property>
</Properties>
</file>