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79" r:id="rId4"/>
    <p:sldId id="280" r:id="rId5"/>
    <p:sldId id="307" r:id="rId6"/>
    <p:sldId id="301" r:id="rId7"/>
    <p:sldId id="298" r:id="rId8"/>
    <p:sldId id="322" r:id="rId9"/>
    <p:sldId id="275" r:id="rId10"/>
    <p:sldId id="276" r:id="rId11"/>
    <p:sldId id="277" r:id="rId12"/>
    <p:sldId id="278" r:id="rId13"/>
    <p:sldId id="281" r:id="rId14"/>
    <p:sldId id="282" r:id="rId15"/>
    <p:sldId id="283" r:id="rId16"/>
    <p:sldId id="315" r:id="rId17"/>
    <p:sldId id="316" r:id="rId18"/>
    <p:sldId id="308" r:id="rId19"/>
    <p:sldId id="309" r:id="rId20"/>
    <p:sldId id="284" r:id="rId21"/>
    <p:sldId id="318" r:id="rId22"/>
    <p:sldId id="319" r:id="rId23"/>
    <p:sldId id="320" r:id="rId24"/>
    <p:sldId id="302" r:id="rId25"/>
    <p:sldId id="303" r:id="rId26"/>
    <p:sldId id="306" r:id="rId27"/>
    <p:sldId id="310" r:id="rId28"/>
    <p:sldId id="311" r:id="rId29"/>
    <p:sldId id="312" r:id="rId30"/>
    <p:sldId id="313" r:id="rId31"/>
    <p:sldId id="314" r:id="rId32"/>
    <p:sldId id="300" r:id="rId33"/>
    <p:sldId id="299" r:id="rId34"/>
    <p:sldId id="317" r:id="rId35"/>
    <p:sldId id="321" r:id="rId36"/>
    <p:sldId id="286" r:id="rId37"/>
    <p:sldId id="28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68" autoAdjust="0"/>
  </p:normalViewPr>
  <p:slideViewPr>
    <p:cSldViewPr>
      <p:cViewPr varScale="1">
        <p:scale>
          <a:sx n="70" d="100"/>
          <a:sy n="70" d="100"/>
        </p:scale>
        <p:origin x="11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436A9-FCAF-4939-8862-619566D1BE0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EC8D-7B2F-45EC-8357-8BDB2AB40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40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98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0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11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15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37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57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9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1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EF01-978C-48D2-91B6-0BBDAE586CCD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ipuraindia.in/press-release?rkey=20220819EN49776&amp;filter=18753" TargetMode="External"/><Relationship Id="rId3" Type="http://schemas.openxmlformats.org/officeDocument/2006/relationships/hyperlink" Target="https://worldbfn.com/prnw/?rkey=20220819EN49776&amp;filter=23778" TargetMode="External"/><Relationship Id="rId7" Type="http://schemas.openxmlformats.org/officeDocument/2006/relationships/hyperlink" Target="https://uttarakhandnewsnetwork.com/press-release-pr-news-wire/?rkey=20220819EN49776&amp;filter=14497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arindia.com/news/press--pr-news-wire?rkey=20220819EN49776&amp;filter=537" TargetMode="External"/><Relationship Id="rId11" Type="http://schemas.openxmlformats.org/officeDocument/2006/relationships/hyperlink" Target="https://www.thinkingtech.in/pr-newswire/?rkey=20220819EN49776&amp;filter=17106" TargetMode="External"/><Relationship Id="rId5" Type="http://schemas.openxmlformats.org/officeDocument/2006/relationships/hyperlink" Target="https://news.webindia123.com/news/press_showdetailsPR.asp?id=1271778&amp;cat=PR%20News%20Wire" TargetMode="External"/><Relationship Id="rId10" Type="http://schemas.openxmlformats.org/officeDocument/2006/relationships/hyperlink" Target="http://timestech.in/trends-forecast/?rkey=20220819EN49776&amp;filter=15939" TargetMode="External"/><Relationship Id="rId4" Type="http://schemas.openxmlformats.org/officeDocument/2006/relationships/hyperlink" Target="http://windowtonews.com/pr-newswire-english.php?rkey=20220819EN49776&amp;filter=19687" TargetMode="External"/><Relationship Id="rId9" Type="http://schemas.openxmlformats.org/officeDocument/2006/relationships/hyperlink" Target="https://www.tmcnet.com/usubmit/2022/08/19/9659270.htm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thenewswatch.co.in/wp/pr-newswire/?rkey=20220819EN49776&amp;filter=20254" TargetMode="External"/><Relationship Id="rId13" Type="http://schemas.openxmlformats.org/officeDocument/2006/relationships/hyperlink" Target="https://startagist.com/pr-newswire/?rkey=20220819EN49776&amp;filter=20995" TargetMode="External"/><Relationship Id="rId3" Type="http://schemas.openxmlformats.org/officeDocument/2006/relationships/hyperlink" Target="https://theindiabizz.com/pr-newswire/?rkey=20220819EN49776&amp;filter=22970" TargetMode="External"/><Relationship Id="rId7" Type="http://schemas.openxmlformats.org/officeDocument/2006/relationships/hyperlink" Target="http://www.thereportingtoday.com/newswire/?rkey=20220819EN49776&amp;filter=20784" TargetMode="External"/><Relationship Id="rId12" Type="http://schemas.openxmlformats.org/officeDocument/2006/relationships/hyperlink" Target="https://startagist.com/pr-newswirelatest-tech-news-updates/?rkey=20220819EN49776&amp;filter=20995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techportal.com/press-releases-pr-newswire/?rkey=20220819EN49776&amp;filter=1985" TargetMode="External"/><Relationship Id="rId11" Type="http://schemas.openxmlformats.org/officeDocument/2006/relationships/hyperlink" Target="https://startupreporter.in/breaking-news/pressreleases/?rkey=20220819EN49776&amp;filter=21583" TargetMode="External"/><Relationship Id="rId5" Type="http://schemas.openxmlformats.org/officeDocument/2006/relationships/hyperlink" Target="https://thetechshield.com/pr-newswire/?rkey=20220819EN49776&amp;filter=23184" TargetMode="External"/><Relationship Id="rId10" Type="http://schemas.openxmlformats.org/officeDocument/2006/relationships/hyperlink" Target="https://thebizzstories.com/prnewswire?rkey=20220819EN49776&amp;filter=23904" TargetMode="External"/><Relationship Id="rId4" Type="http://schemas.openxmlformats.org/officeDocument/2006/relationships/hyperlink" Target="https://the-good.in/pr-newswire/?rkey=20220819EN49776&amp;filter=22019" TargetMode="External"/><Relationship Id="rId9" Type="http://schemas.openxmlformats.org/officeDocument/2006/relationships/hyperlink" Target="https://thecrypto9.com/prnw/?rkey=20220819EN49776&amp;filter=23534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sangritimes.com/prnewswire?rkey=20220819EN49776&amp;filter=21009" TargetMode="External"/><Relationship Id="rId13" Type="http://schemas.openxmlformats.org/officeDocument/2006/relationships/hyperlink" Target="https://reportodisha.com/press-releases/?rkey=20220819EN49776&amp;filter=19014" TargetMode="External"/><Relationship Id="rId3" Type="http://schemas.openxmlformats.org/officeDocument/2006/relationships/hyperlink" Target="https://spoindia.org/press-pr-newswire/?rkey=20220819EN49776&amp;filter=20001" TargetMode="External"/><Relationship Id="rId7" Type="http://schemas.openxmlformats.org/officeDocument/2006/relationships/hyperlink" Target="https://www.sangritoday.com/spotlight/prnewswire?rkey=20220819EN49776&amp;filter=22762" TargetMode="External"/><Relationship Id="rId12" Type="http://schemas.openxmlformats.org/officeDocument/2006/relationships/hyperlink" Target="https://reportstory.com/pr-newswire/?start=314&amp;filter=19806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mestreet.in/infocus/prnewswireindia/?rkey=20220819EN49776&amp;filter=15935" TargetMode="External"/><Relationship Id="rId11" Type="http://schemas.openxmlformats.org/officeDocument/2006/relationships/hyperlink" Target="https://englishnews.reporterstoday.com/pr-newswire/?rkey=20220819EN49776&amp;filter=20068" TargetMode="External"/><Relationship Id="rId5" Type="http://schemas.openxmlformats.org/officeDocument/2006/relationships/hyperlink" Target="https://www.socialnews.xyz/pr-newswire/?rkey=20220819EN49776&amp;filter=15405" TargetMode="External"/><Relationship Id="rId10" Type="http://schemas.openxmlformats.org/officeDocument/2006/relationships/hyperlink" Target="https://reviewstreet.in/news-reviews-mobiles-gadgets-pcs-automobile/prnewswireindia/?rkey=20220819EN49776&amp;filter=15937" TargetMode="External"/><Relationship Id="rId4" Type="http://schemas.openxmlformats.org/officeDocument/2006/relationships/hyperlink" Target="https://www.sptimes.in/p/prnewswire.html?rkey=20220819EN49776&amp;filter=23469" TargetMode="External"/><Relationship Id="rId9" Type="http://schemas.openxmlformats.org/officeDocument/2006/relationships/hyperlink" Target="https://sambadenglish.com/prnews/?rkey=20220819EN49776&amp;filter=496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nenewspage.com/prnewswire.php?rkey=20220819EN49776&amp;filter=3968" TargetMode="External"/><Relationship Id="rId13" Type="http://schemas.openxmlformats.org/officeDocument/2006/relationships/hyperlink" Target="https://nrinews24x7.com/pr-news/?rkey=20220819EN49776&amp;filter=4972" TargetMode="External"/><Relationship Id="rId3" Type="http://schemas.openxmlformats.org/officeDocument/2006/relationships/hyperlink" Target="https://readbox.in/pr-newswire/?rkey=20220819EN49776&amp;filter=22117" TargetMode="External"/><Relationship Id="rId7" Type="http://schemas.openxmlformats.org/officeDocument/2006/relationships/hyperlink" Target="https://parentingbharat.com/pr-newswire/?rkey=20220819EN49776&amp;filter=24454" TargetMode="External"/><Relationship Id="rId12" Type="http://schemas.openxmlformats.org/officeDocument/2006/relationships/hyperlink" Target="https://odishabarta.com/press-release/?rkey=20220819EN49776&amp;filter=2044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erfectnews.live/prnewswire/?rkey=20220819EN49776&amp;filter=21266" TargetMode="External"/><Relationship Id="rId11" Type="http://schemas.openxmlformats.org/officeDocument/2006/relationships/hyperlink" Target="http://www.odishabytes.com/pr-newswire/?rkey=20220819EN49776&amp;filter=18897" TargetMode="External"/><Relationship Id="rId5" Type="http://schemas.openxmlformats.org/officeDocument/2006/relationships/hyperlink" Target="http://www.prativad.com/Newswireeng.php?rkey=20220819EN49776&amp;filter=19411" TargetMode="External"/><Relationship Id="rId10" Type="http://schemas.openxmlformats.org/officeDocument/2006/relationships/hyperlink" Target="http://odishanewstune.com/press-releases/?rkey=20220819EN49776&amp;filter=19427" TargetMode="External"/><Relationship Id="rId4" Type="http://schemas.openxmlformats.org/officeDocument/2006/relationships/hyperlink" Target="https://www.rajasthanhorizon.com/p/prnewswire.html?rkey=20220819EN49776&amp;filter=23459" TargetMode="External"/><Relationship Id="rId9" Type="http://schemas.openxmlformats.org/officeDocument/2006/relationships/hyperlink" Target="http://odisharay.com/pressreleases.php?rkey=20220819EN49776&amp;filter=20944" TargetMode="External"/><Relationship Id="rId14" Type="http://schemas.openxmlformats.org/officeDocument/2006/relationships/hyperlink" Target="https://www.newznew.com/press-releases/?rkey=20220819EN49776&amp;filter=16908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chronicle.in/pr-newswire/?rkey=20220819EN49776&amp;filter=20256" TargetMode="External"/><Relationship Id="rId13" Type="http://schemas.openxmlformats.org/officeDocument/2006/relationships/hyperlink" Target="https://en.marudharabharti.com/p/prnewswire.html?rkey=20220819EN49776&amp;filter=23205" TargetMode="External"/><Relationship Id="rId3" Type="http://schemas.openxmlformats.org/officeDocument/2006/relationships/hyperlink" Target="http://www.newsr.in/prnewswire.php?rkey=20220819EN49776&amp;filter=5070" TargetMode="External"/><Relationship Id="rId7" Type="http://schemas.openxmlformats.org/officeDocument/2006/relationships/hyperlink" Target="https://newsdeck.in/pressreleases/?rkey=20220819EN49776&amp;filter=22015" TargetMode="External"/><Relationship Id="rId12" Type="http://schemas.openxmlformats.org/officeDocument/2006/relationships/hyperlink" Target="https://mybrandbook.co.in/redirect.php/?rkey=20220819EN49776&amp;filter=19999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dia.newswire.ca/newssuperfastblog.html?rkey=20220819EN49776&amp;filter=10033" TargetMode="External"/><Relationship Id="rId11" Type="http://schemas.openxmlformats.org/officeDocument/2006/relationships/hyperlink" Target="https://mybrandbook.co.in/redirect.php?p=11431&amp;rkey=20220819EN49776&amp;filter=19999" TargetMode="External"/><Relationship Id="rId5" Type="http://schemas.openxmlformats.org/officeDocument/2006/relationships/hyperlink" Target="https://www.newsblare.com/pr-newswire/?rkey=20220819EN49776&amp;filter=20902" TargetMode="External"/><Relationship Id="rId10" Type="http://schemas.openxmlformats.org/officeDocument/2006/relationships/hyperlink" Target="http://nasheman.in/newswire/?rkey=20220819EN49776&amp;filter=11016" TargetMode="External"/><Relationship Id="rId4" Type="http://schemas.openxmlformats.org/officeDocument/2006/relationships/hyperlink" Target="http://www.newscontrolroom.com/pr-newswire/?rkey=20220819EN49776&amp;filter=19537" TargetMode="External"/><Relationship Id="rId9" Type="http://schemas.openxmlformats.org/officeDocument/2006/relationships/hyperlink" Target="https://www.newdelhitimes.com/news-release/?rkey=20220819EN49776&amp;filter=5147" TargetMode="External"/><Relationship Id="rId14" Type="http://schemas.openxmlformats.org/officeDocument/2006/relationships/hyperlink" Target="https://market.theindiabizz.com/pr-newswire/?rkey=20220819EN49776&amp;filter=23663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invested.one/prnw/?rkey=20220819EN49776&amp;filter=23780" TargetMode="External"/><Relationship Id="rId13" Type="http://schemas.openxmlformats.org/officeDocument/2006/relationships/hyperlink" Target="https://indianspectator.com/prnewswire/?rkey=20220819EN49776&amp;filter=21881" TargetMode="External"/><Relationship Id="rId3" Type="http://schemas.openxmlformats.org/officeDocument/2006/relationships/hyperlink" Target="http://www.mangalorean.com/pr-newswire/?rkey=20220819EN49776&amp;filter=17665" TargetMode="External"/><Relationship Id="rId7" Type="http://schemas.openxmlformats.org/officeDocument/2006/relationships/hyperlink" Target="https://www.iqstock.news/n/mil-pat-q1-fy-23-96-pc-plans-multi-fold-expansion-africa-4412243/" TargetMode="External"/><Relationship Id="rId12" Type="http://schemas.openxmlformats.org/officeDocument/2006/relationships/hyperlink" Target="http://indoredilse.com/english-news/?rkey=20220819EN49776&amp;filter=10474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jalorelive.com/p/prnewswire.html?rkey=20220819EN49776&amp;filter=23504" TargetMode="External"/><Relationship Id="rId11" Type="http://schemas.openxmlformats.org/officeDocument/2006/relationships/hyperlink" Target="https://insightonlinenews.in/english-press-release/?rkey=20220819EN49776&amp;filter=20283" TargetMode="External"/><Relationship Id="rId5" Type="http://schemas.openxmlformats.org/officeDocument/2006/relationships/hyperlink" Target="http://www.hydnews.net/pr-newswire?rkey=20220819EN49776&amp;filter=20977" TargetMode="External"/><Relationship Id="rId10" Type="http://schemas.openxmlformats.org/officeDocument/2006/relationships/hyperlink" Target="https://english.instanews24x7.com/press-releases?rkey=20220819EN49776&amp;filter=20045" TargetMode="External"/><Relationship Id="rId4" Type="http://schemas.openxmlformats.org/officeDocument/2006/relationships/hyperlink" Target="https://livechronicle.in/pr-newswire/?rkey=20220819EN49776&amp;filter=22011" TargetMode="External"/><Relationship Id="rId9" Type="http://schemas.openxmlformats.org/officeDocument/2006/relationships/hyperlink" Target="https://inumarket.org/prnw/?rkey=20220819EN49776&amp;filter=23773" TargetMode="External"/><Relationship Id="rId14" Type="http://schemas.openxmlformats.org/officeDocument/2006/relationships/hyperlink" Target="http://indianpowersector.com/prnews/?rkey=20220819EN49776&amp;filter=4997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imp.news/prnw/?rkey=20220819EN49776&amp;filter=23444" TargetMode="External"/><Relationship Id="rId13" Type="http://schemas.openxmlformats.org/officeDocument/2006/relationships/hyperlink" Target="https://groundreport.in/pr-news-english-2/?rkey=20220819EN49776&amp;filter=20940" TargetMode="External"/><Relationship Id="rId3" Type="http://schemas.openxmlformats.org/officeDocument/2006/relationships/hyperlink" Target="http://indiannerve.com/in-press/?rkey=20220819EN49776&amp;filter=6492" TargetMode="External"/><Relationship Id="rId7" Type="http://schemas.openxmlformats.org/officeDocument/2006/relationships/hyperlink" Target="http://www.indiainfoline.com/prnewswire?rkey=20220819EN49776&amp;filter=4993" TargetMode="External"/><Relationship Id="rId12" Type="http://schemas.openxmlformats.org/officeDocument/2006/relationships/hyperlink" Target="https://en.hamarasamachar.in/p/prnewswire.html?rkey=20220819EN49776&amp;filter=23471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ews.indiaonline.in/prnewswire?rkey=20220819EN49776&amp;filter=4991" TargetMode="External"/><Relationship Id="rId11" Type="http://schemas.openxmlformats.org/officeDocument/2006/relationships/hyperlink" Target="http://www.hellomumbainews.com/hello-business/?rkey=20220819EN49776&amp;filter=12313" TargetMode="External"/><Relationship Id="rId5" Type="http://schemas.openxmlformats.org/officeDocument/2006/relationships/hyperlink" Target="https://www.indiatoday.in/pr-newswire?rkey=20220819EN49776&amp;filter=4315" TargetMode="External"/><Relationship Id="rId10" Type="http://schemas.openxmlformats.org/officeDocument/2006/relationships/hyperlink" Target="https://ibgnews.com/pr-newswire-news/?rkey=20220819EN49776&amp;filter=19585" TargetMode="External"/><Relationship Id="rId4" Type="http://schemas.openxmlformats.org/officeDocument/2006/relationships/hyperlink" Target="http://indiancatwalk.com/press-release/?rkey=20220819EN49776&amp;filter=22868" TargetMode="External"/><Relationship Id="rId9" Type="http://schemas.openxmlformats.org/officeDocument/2006/relationships/hyperlink" Target="https://ibtn9.com/pr-newswire/?rkey=20220819EN49776&amp;filter=12202" TargetMode="External"/><Relationship Id="rId14" Type="http://schemas.openxmlformats.org/officeDocument/2006/relationships/hyperlink" Target="https://goodreport.in/pr-newswire/?rkey=20220819EN49776&amp;filter=22013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enterpriseworldnews.com/pr-newswire/?rkey=20220819EN49776&amp;filter=19539" TargetMode="External"/><Relationship Id="rId13" Type="http://schemas.openxmlformats.org/officeDocument/2006/relationships/hyperlink" Target="http://crweworld.com/article/news-provided-by-pr-newswire/2475861/mils-pat-q1-fy-23-up-96-pc-plans-multi-fold-expansion-in-africa" TargetMode="External"/><Relationship Id="rId3" Type="http://schemas.openxmlformats.org/officeDocument/2006/relationships/hyperlink" Target="https://goearth.in/pr-newswire/?rkey=20220819EN49776&amp;filter=20252" TargetMode="External"/><Relationship Id="rId7" Type="http://schemas.openxmlformats.org/officeDocument/2006/relationships/hyperlink" Target="https://www.falconnews.net/pr-newswire?rkey=20220819EN49776&amp;filter=23363" TargetMode="External"/><Relationship Id="rId12" Type="http://schemas.openxmlformats.org/officeDocument/2006/relationships/hyperlink" Target="https://deccaninsider.org/prnw/?rkey=20220819EN49776&amp;filter=23776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inacialdesk.org/prnw/?rkey=20220819EN49776&amp;filter=23770" TargetMode="External"/><Relationship Id="rId11" Type="http://schemas.openxmlformats.org/officeDocument/2006/relationships/hyperlink" Target="https://digitalconqurer.com/prnewswire/technology/?rkey=20220819EN49776&amp;filter=3833" TargetMode="External"/><Relationship Id="rId5" Type="http://schemas.openxmlformats.org/officeDocument/2006/relationships/hyperlink" Target="https://fincorp.one/prnw/?rkey=20220819EN49776&amp;filter=23782" TargetMode="External"/><Relationship Id="rId10" Type="http://schemas.openxmlformats.org/officeDocument/2006/relationships/hyperlink" Target="https://www.dkoding.in/press-release/mils-pat-q1-fy-23-up-96-pc-plans-multi-fold-expansion-in-africa/" TargetMode="External"/><Relationship Id="rId4" Type="http://schemas.openxmlformats.org/officeDocument/2006/relationships/hyperlink" Target="https://globalprimenews.com/prnewswire/?rkey=20220819EN49776&amp;filter=19416" TargetMode="External"/><Relationship Id="rId9" Type="http://schemas.openxmlformats.org/officeDocument/2006/relationships/hyperlink" Target="https://earthnews4u.com/pr-newswire/?rkey=20220819EN49776&amp;filter=20250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businessnewsthisweek.com/prnews/?rkey=20220819EN49776&amp;filter=601" TargetMode="External"/><Relationship Id="rId13" Type="http://schemas.openxmlformats.org/officeDocument/2006/relationships/hyperlink" Target="http://www.bangalorewaves.com/news/bangalorewaves-business-news.php?rkey=20220819EN49776&amp;filter=2267" TargetMode="External"/><Relationship Id="rId3" Type="http://schemas.openxmlformats.org/officeDocument/2006/relationships/hyperlink" Target="https://crackofdawn.in/press-release/?rkey=20220819EN49776&amp;filter=20900" TargetMode="External"/><Relationship Id="rId7" Type="http://schemas.openxmlformats.org/officeDocument/2006/relationships/hyperlink" Target="http://www.businesssandesh.in/breaking-news/?rkey=20220819EN49776&amp;filter=7621" TargetMode="External"/><Relationship Id="rId12" Type="http://schemas.openxmlformats.org/officeDocument/2006/relationships/hyperlink" Target="http://news.biharprabha.com/prnewswire/?rkey=20220819EN49776&amp;filter=2270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usinesstoday.in/prnewswire/?rkey=20220819EN49776&amp;filter=2418" TargetMode="External"/><Relationship Id="rId11" Type="http://schemas.openxmlformats.org/officeDocument/2006/relationships/hyperlink" Target="https://bitworld.one/prnw/?rkey=20220819EN49776&amp;filter=23775" TargetMode="External"/><Relationship Id="rId5" Type="http://schemas.openxmlformats.org/officeDocument/2006/relationships/hyperlink" Target="https://www.businessupturn.com/brand-post/mils-pat-q1-fy-23-up-96-pc-plans-multi-fold-expansion-in-africa/" TargetMode="External"/><Relationship Id="rId10" Type="http://schemas.openxmlformats.org/officeDocument/2006/relationships/hyperlink" Target="http://www.bizwireexpress.com/showstoryPRN.php?rkey=20220819EN49776&amp;filter=2276" TargetMode="External"/><Relationship Id="rId4" Type="http://schemas.openxmlformats.org/officeDocument/2006/relationships/hyperlink" Target="http://businessviews.in/business-views-press-release-news/?rkey=20220819EN49776&amp;filter=908" TargetMode="External"/><Relationship Id="rId9" Type="http://schemas.openxmlformats.org/officeDocument/2006/relationships/hyperlink" Target="http://www.biznextindia.com/pr-newswire/?rkey=20220819EN49776&amp;filter=19403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5dariyanews.com/Full-Story-Latest-from-PR-Newswire.aspx?rkey=20220819EN49776&amp;filter=3325" TargetMode="External"/><Relationship Id="rId3" Type="http://schemas.openxmlformats.org/officeDocument/2006/relationships/hyperlink" Target="https://atcrypto.org/prnw/?rkey=20220819EN49776&amp;filter=23535" TargetMode="External"/><Relationship Id="rId7" Type="http://schemas.openxmlformats.org/officeDocument/2006/relationships/hyperlink" Target="http://www.abhitaknews.com/english/news/press-releases.aspx?rkey=20220819EN49776&amp;filter=1889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grnews.in/p/prnewswire.html?rkey=20220819EN49776&amp;filter=23473" TargetMode="External"/><Relationship Id="rId5" Type="http://schemas.openxmlformats.org/officeDocument/2006/relationships/hyperlink" Target="http://asiamanufacturingnewstoday.com/newswire/?rkey=20220819EN49776&amp;filter=22061" TargetMode="External"/><Relationship Id="rId4" Type="http://schemas.openxmlformats.org/officeDocument/2006/relationships/hyperlink" Target="http://www.asianbuck.com/asianbuck-prnews/?rkey=20220819EN49776&amp;filter=842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Trinity\2022\Maximus\PR\PR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-18256"/>
            <a:ext cx="6876256" cy="68762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3857628"/>
            <a:ext cx="6618416" cy="12517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Maximus Press Release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UNI - http://www.uniindia.com/mils-pat-q1-fy-23-up-96-pc-plans-multi-fold-expansion-in-africa/prnewswire/news/2804786.html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57290" y="1125263"/>
            <a:ext cx="6405428" cy="3692471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Bloomberg - https://www.bloomberg.com/press-releases/2022-08-19/mil-s-pat-q1-fy-23-up-96-pc-plans-multi-fold-expansion-in-africa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0100" y="1500174"/>
            <a:ext cx="7163656" cy="3371132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IANS - https://ians.in/prnewswiredetail/mil-s-pat-q1-fy-23-up-96-pc-plans-multi-fold-expansion-in-africa/PRN-1174187.html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8" y="1285860"/>
            <a:ext cx="7566654" cy="3715657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643578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Smallnews</a:t>
            </a:r>
            <a:r>
              <a:rPr lang="en-US" b="1" dirty="0"/>
              <a:t> - https://smallnews.in/automobile/2022/08/20/mils-pat-q1-fy-23-up-96-pc-plans-multi-fold-expansion-in-africa/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b="27174"/>
          <a:stretch>
            <a:fillRect/>
          </a:stretch>
        </p:blipFill>
        <p:spPr bwMode="auto">
          <a:xfrm>
            <a:off x="714348" y="1461159"/>
            <a:ext cx="7760330" cy="2396469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643578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Week - https://www.theweek.in/wire-updates/business/2022/08/20/pwr8-maximus-international-limited.html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8" y="1694997"/>
            <a:ext cx="7760330" cy="2822985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925941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IndiaShorts</a:t>
            </a:r>
            <a:r>
              <a:rPr lang="en-US" b="1" dirty="0"/>
              <a:t> - https://indiashorts.com/mils-pat-q1-fy-23-up-96-pc-plans-multi-fold-expansion-in-africa/85242/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69904"/>
          <a:stretch>
            <a:fillRect/>
          </a:stretch>
        </p:blipFill>
        <p:spPr bwMode="auto">
          <a:xfrm>
            <a:off x="2285984" y="462758"/>
            <a:ext cx="4409284" cy="5109382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614364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Nav</a:t>
            </a:r>
            <a:r>
              <a:rPr lang="en-US" b="1" dirty="0"/>
              <a:t> </a:t>
            </a:r>
            <a:r>
              <a:rPr lang="en-US" b="1" dirty="0" err="1"/>
              <a:t>gujarat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78943" y="128882"/>
            <a:ext cx="3602732" cy="5871886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5549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614364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Sandesh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57290" y="1714488"/>
            <a:ext cx="7027931" cy="283938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2213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Free press (Eng) </a:t>
            </a:r>
            <a:r>
              <a:rPr lang="en-US" b="1" dirty="0" err="1"/>
              <a:t>Ahmedabad</a:t>
            </a:r>
            <a:r>
              <a:rPr lang="en-US" b="1" dirty="0"/>
              <a:t> Date:- 27-8-22 page no 02,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6168" t="55664" r="67057" b="11828"/>
          <a:stretch>
            <a:fillRect/>
          </a:stretch>
        </p:blipFill>
        <p:spPr bwMode="auto">
          <a:xfrm>
            <a:off x="2143108" y="500042"/>
            <a:ext cx="4425383" cy="4821590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095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Kesari</a:t>
            </a:r>
            <a:r>
              <a:rPr lang="en-US" b="1" dirty="0"/>
              <a:t> :- </a:t>
            </a:r>
            <a:r>
              <a:rPr lang="en-US" b="1" dirty="0" err="1"/>
              <a:t>junagad</a:t>
            </a:r>
            <a:r>
              <a:rPr lang="en-US" b="1" dirty="0"/>
              <a:t> , Date:- 28-8-22, page no. 04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34590" t="23437" r="20387" b="46289"/>
          <a:stretch>
            <a:fillRect/>
          </a:stretch>
        </p:blipFill>
        <p:spPr bwMode="auto">
          <a:xfrm>
            <a:off x="642910" y="1428736"/>
            <a:ext cx="7906004" cy="298885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828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91718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Business Standard Mumbai and Ahmedabad editions.  Date :-08-09-22, page no.16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6354" t="22461" r="50586" b="5273"/>
          <a:stretch>
            <a:fillRect/>
          </a:stretch>
        </p:blipFill>
        <p:spPr bwMode="auto">
          <a:xfrm>
            <a:off x="3143240" y="357166"/>
            <a:ext cx="3000396" cy="528641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783065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Latestly</a:t>
            </a:r>
            <a:r>
              <a:rPr lang="en-US" b="1" dirty="0"/>
              <a:t> - https://www.latestly.com/agency-news/business-news-mils-pat-q1-fy-23-up-96-pc-plans-multi-fold-expansion-in-africa-4100992.html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4671" b="63565"/>
          <a:stretch>
            <a:fillRect/>
          </a:stretch>
        </p:blipFill>
        <p:spPr bwMode="auto">
          <a:xfrm>
            <a:off x="2928926" y="214290"/>
            <a:ext cx="3673352" cy="5399764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783065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https://www.loksattanews.co.in/epaper/surat/20220827</a:t>
            </a:r>
          </a:p>
        </p:txBody>
      </p:sp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714356"/>
            <a:ext cx="4128725" cy="4551316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783065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https://www.loksattanews.co.in/epaper/vadodara</a:t>
            </a:r>
          </a:p>
        </p:txBody>
      </p:sp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714356"/>
            <a:ext cx="4128725" cy="4551316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783065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Lok</a:t>
            </a:r>
            <a:r>
              <a:rPr lang="en-US" b="1" dirty="0"/>
              <a:t> </a:t>
            </a:r>
            <a:r>
              <a:rPr lang="en-US" b="1" dirty="0" err="1"/>
              <a:t>Darpan</a:t>
            </a:r>
            <a:r>
              <a:rPr lang="en-US" b="1" dirty="0"/>
              <a:t> Date :-25-8-22 Page No: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0945" t="27344" r="2818" b="6250"/>
          <a:stretch>
            <a:fillRect/>
          </a:stretch>
        </p:blipFill>
        <p:spPr bwMode="auto">
          <a:xfrm>
            <a:off x="2000232" y="357166"/>
            <a:ext cx="4714908" cy="4857760"/>
          </a:xfrm>
          <a:prstGeom prst="rect">
            <a:avLst/>
          </a:prstGeom>
          <a:noFill/>
          <a:ln w="1270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642918"/>
            <a:ext cx="6093275" cy="4959938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daily of VADODARA, Date :-25-8-22 Page No: 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285728"/>
            <a:ext cx="3286148" cy="5510933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Yugprabhav</a:t>
            </a:r>
            <a:r>
              <a:rPr lang="en-US" b="1" dirty="0"/>
              <a:t> </a:t>
            </a:r>
            <a:r>
              <a:rPr lang="en-US" b="1" dirty="0" err="1"/>
              <a:t>Vadodara</a:t>
            </a:r>
            <a:r>
              <a:rPr lang="en-US" b="1" dirty="0"/>
              <a:t>, Date :-25-8-22 Page No: 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714356"/>
            <a:ext cx="4128725" cy="4551316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Date :-24-8-22, page no.4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Western Times, Date:- 26-8-22, page no. 04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72475" t="31250" r="4866" b="18945"/>
          <a:stretch>
            <a:fillRect/>
          </a:stretch>
        </p:blipFill>
        <p:spPr bwMode="auto">
          <a:xfrm>
            <a:off x="3000364" y="714356"/>
            <a:ext cx="3643338" cy="4502334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Gujarat </a:t>
            </a:r>
            <a:r>
              <a:rPr lang="en-US" b="1" dirty="0" err="1"/>
              <a:t>Vaibhav</a:t>
            </a:r>
            <a:r>
              <a:rPr lang="en-US" b="1" dirty="0"/>
              <a:t>, Date:- 29-8-22, page no. 03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7884" t="42969" r="33016" b="15039"/>
          <a:stretch>
            <a:fillRect/>
          </a:stretch>
        </p:blipFill>
        <p:spPr bwMode="auto">
          <a:xfrm>
            <a:off x="1785918" y="857232"/>
            <a:ext cx="5571014" cy="4519879"/>
          </a:xfrm>
          <a:prstGeom prst="rect">
            <a:avLst/>
          </a:prstGeom>
          <a:noFill/>
          <a:ln w="762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Akila</a:t>
            </a:r>
            <a:r>
              <a:rPr lang="en-US" b="1" dirty="0"/>
              <a:t>  - Rajkot, Date:- 29-8-22, page no. 2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745" t="31250" r="84627" b="15039"/>
          <a:stretch>
            <a:fillRect/>
          </a:stretch>
        </p:blipFill>
        <p:spPr bwMode="auto">
          <a:xfrm>
            <a:off x="3286116" y="357166"/>
            <a:ext cx="2327363" cy="556543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643578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Earned Media - Money Control -	https://www.moneycontrol.com/news/business/mils-pat-q1-fy-23-up-96-plans-multi-fold-expansion-in-africa-9060531.html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8" y="1634947"/>
            <a:ext cx="7566654" cy="3017482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3412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614364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Economic Revolution (</a:t>
            </a:r>
            <a:r>
              <a:rPr lang="en-US" b="1" dirty="0" err="1"/>
              <a:t>Guj</a:t>
            </a:r>
            <a:r>
              <a:rPr lang="en-US" b="1" dirty="0"/>
              <a:t>) </a:t>
            </a:r>
            <a:r>
              <a:rPr lang="en-US" b="1" dirty="0" err="1"/>
              <a:t>Ahmedabad</a:t>
            </a:r>
            <a:r>
              <a:rPr lang="en-US" b="1" dirty="0"/>
              <a:t>, Date 29-8-22 , page no.02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b="9570"/>
          <a:stretch>
            <a:fillRect/>
          </a:stretch>
        </p:blipFill>
        <p:spPr bwMode="auto">
          <a:xfrm>
            <a:off x="2786049" y="285728"/>
            <a:ext cx="3543475" cy="569661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614364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Economic Revolution (Eng) </a:t>
            </a:r>
            <a:r>
              <a:rPr lang="en-US" b="1" dirty="0" err="1"/>
              <a:t>Ahmedabad</a:t>
            </a:r>
            <a:r>
              <a:rPr lang="en-US" b="1" dirty="0"/>
              <a:t>, Date:-29-8-22 page no.7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b="13471"/>
          <a:stretch>
            <a:fillRect/>
          </a:stretch>
        </p:blipFill>
        <p:spPr bwMode="auto">
          <a:xfrm>
            <a:off x="2571736" y="128882"/>
            <a:ext cx="3817146" cy="5871886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571480"/>
            <a:ext cx="2864171" cy="5091859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Smart Investment (Eng) </a:t>
            </a:r>
            <a:r>
              <a:rPr lang="en-US" b="1" dirty="0" err="1"/>
              <a:t>Ahmedabad</a:t>
            </a:r>
            <a:r>
              <a:rPr lang="en-US" b="1" dirty="0"/>
              <a:t>, Date :-28-8-22, page no.10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Aajkaal</a:t>
            </a:r>
            <a:r>
              <a:rPr lang="en-US" b="1" dirty="0"/>
              <a:t> (</a:t>
            </a:r>
            <a:r>
              <a:rPr lang="en-US" b="1" dirty="0" err="1"/>
              <a:t>Guj</a:t>
            </a:r>
            <a:r>
              <a:rPr lang="en-US" b="1" dirty="0"/>
              <a:t>)  :-</a:t>
            </a:r>
            <a:r>
              <a:rPr lang="en-US" b="1" dirty="0" err="1"/>
              <a:t>Ahmedabad</a:t>
            </a:r>
            <a:r>
              <a:rPr lang="en-US" b="1" dirty="0"/>
              <a:t> Date :-2-9-22 page no. 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9334" t="22461" r="9956" b="6250"/>
          <a:stretch>
            <a:fillRect/>
          </a:stretch>
        </p:blipFill>
        <p:spPr bwMode="auto">
          <a:xfrm>
            <a:off x="102264" y="928670"/>
            <a:ext cx="8898892" cy="4419157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SMART_INVESTMENTS_GUJARATI, Date :-29-8-22 page no. 12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54905" t="41016" r="22035" b="9179"/>
          <a:stretch>
            <a:fillRect/>
          </a:stretch>
        </p:blipFill>
        <p:spPr bwMode="auto">
          <a:xfrm>
            <a:off x="2500298" y="357166"/>
            <a:ext cx="4580776" cy="5562371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627437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Nirmal</a:t>
            </a:r>
            <a:r>
              <a:rPr lang="en-US" b="1" dirty="0"/>
              <a:t> Metro , Date :-04-9-22 page no. 03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7884" t="25390" r="50586" b="15039"/>
          <a:stretch>
            <a:fillRect/>
          </a:stretch>
        </p:blipFill>
        <p:spPr bwMode="auto">
          <a:xfrm>
            <a:off x="3643306" y="285728"/>
            <a:ext cx="1971601" cy="5727032"/>
          </a:xfrm>
          <a:prstGeom prst="rect">
            <a:avLst/>
          </a:prstGeom>
          <a:noFill/>
          <a:ln w="1270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357430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Other Links: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428604"/>
            <a:ext cx="89297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https://worldbfn.com/prnw/?rkey=20220819EN49776&amp;filter=23778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4"/>
              </a:rPr>
              <a:t>http://windowtonews.com/pr-newswire-english.php?rkey=20220819EN49776&amp;filter=19687</a:t>
            </a:r>
            <a:endParaRPr lang="en-US" dirty="0"/>
          </a:p>
          <a:p>
            <a:br>
              <a:rPr lang="en-US" dirty="0"/>
            </a:br>
            <a:r>
              <a:rPr lang="en-US" dirty="0">
                <a:hlinkClick r:id="rId5"/>
              </a:rPr>
              <a:t>https://news.webindia123.com/news/press_showdetailsPR.asp?id=1271778&amp;cat=PR%20News%20Wire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https://www.varindia.com/news/press--pr-news-wire?rkey=20220819EN49776&amp;filter=537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7"/>
              </a:rPr>
              <a:t>https://uttarakhandnewsnetwork.com/press-release-pr-news-wire/?rkey=20220819EN49776&amp;filter=14497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8"/>
              </a:rPr>
              <a:t>https://www.tripuraindia.in/press-release?rkey=20220819EN49776&amp;filter=18753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9"/>
              </a:rPr>
              <a:t>https://www.tmcnet.com/usubmit/2022/08/19/9659270.htm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http://timestech.in/trends-forecast/?rkey=20220819EN49776&amp;filter=15939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11"/>
              </a:rPr>
              <a:t>https://www.thinkingtech.in/pr-newswire/?rkey=20220819EN49776&amp;filter=17106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https://www.thetechoutlook.com/press-release/mils-pat-q1-fy-23-up-96-pc-plans-multi-fold-expansion-in-africa/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28604"/>
            <a:ext cx="9144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https://theindiabizz.com/pr-newswire/?rkey=20220819EN49776&amp;filter=22970</a:t>
            </a:r>
            <a:endParaRPr lang="en-US" dirty="0"/>
          </a:p>
          <a:p>
            <a:br>
              <a:rPr lang="en-US" dirty="0"/>
            </a:br>
            <a:r>
              <a:rPr lang="en-US" dirty="0">
                <a:hlinkClick r:id="rId4"/>
              </a:rPr>
              <a:t>https://the-good.in/pr-newswire/?rkey=20220819EN49776&amp;filter=22019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https://thetechshield.com/pr-newswire/?rkey=20220819EN49776&amp;filter=23184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https://thetechportal.com/press-releases-pr-newswire/?rkey=20220819EN49776&amp;filter=1985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http://www.thereportingtoday.com/newswire/?rkey=20220819EN49776&amp;filter=20784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http://thenewswatch.co.in/wp/pr-newswire/?rkey=20220819EN49776&amp;filter=20254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https://thecrypto9.com/prnw/?rkey=20220819EN49776&amp;filter=23534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https://thebizzstories.com/prnewswire?rkey=20220819EN49776&amp;filter=23904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https://startupreporter.in/breaking-news/pressreleases/?rkey=20220819EN49776&amp;filter=21583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https://startagist.com/pr-newswirelatest-tech-news-updates/?rkey=20220819EN49776&amp;filter=20995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https://startagist.com/pr-newswire/?rkey=20220819EN49776&amp;filter=20995</a:t>
            </a:r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28604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https://spoindia.org/press-pr-newswire/?rkey=20220819EN49776&amp;filter=20001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https://www.sptimes.in/p/prnewswire.html?rkey=20220819EN49776&amp;filter=23469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https://www.socialnews.xyz/pr-newswire/?rkey=20220819EN49776&amp;filter=15405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https://smestreet.in/infocus/prnewswireindia/?rkey=20220819EN49776&amp;filter=15935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https://www.sangritoday.com/spotlight/prnewswire?rkey=20220819EN49776&amp;filter=22762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https://en.sangritimes.com/prnewswire?rkey=20220819EN49776&amp;filter=21009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https://sambadenglish.com/prnews/?rkey=20220819EN49776&amp;filter=4968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https://reviewstreet.in/news-reviews-mobiles-gadgets-pcs-automobile/prnewswireindia/?rkey=20220819EN49776&amp;filter=15937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https://englishnews.reporterstoday.com/pr-newswire/?rkey=20220819EN49776&amp;filter=20068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https://reportstory.com/pr-newswire/?start=314&amp;filter=19806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https://reportodisha.com/press-releases/?rkey=20220819EN49776&amp;filter=19014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643578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Print - https://theprint.in/ani-press-releases/mils-pat-q1-fy-23-up-96-pc-plans-multi-fold-expansion-in-africa/1089956/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8" y="1428736"/>
            <a:ext cx="7760330" cy="3355507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3577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https://readbox.in/pr-newswire/?rkey=20220819EN49776&amp;filter=22117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https://www.rajasthanhorizon.com/p/prnewswire.html?rkey=20220819EN49776&amp;filter=23459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http://www.prativad.com/Newswireeng.php?rkey=20220819EN49776&amp;filter=19411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https://perfectnews.live/prnewswire/?rkey=20220819EN49776&amp;filter=21266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https://parentingbharat.com/pr-newswire/?rkey=20220819EN49776&amp;filter=24454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http://www.onenewspage.com/prnewswire.php?rkey=20220819EN49776&amp;filter=3968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http://odisharay.com/pressreleases.php?rkey=20220819EN49776&amp;filter=20944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http://odishanewstune.com/press-releases/?rkey=20220819EN49776&amp;filter=19427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http://www.odishabytes.com/pr-newswire/?rkey=20220819EN49776&amp;filter=18897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https://odishabarta.com/press-release/?rkey=20220819EN49776&amp;filter=20444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https://nrinews24x7.com/pr-news/?rkey=20220819EN49776&amp;filter=4972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4"/>
              </a:rPr>
              <a:t>https://www.newznew.com/press-releases/?rkey=20220819EN49776&amp;filter=16908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http://www.newsr.in/prnewswire.php?rkey=20220819EN49776&amp;filter=5070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http://www.newscontrolroom.com/pr-newswire/?rkey=20220819EN49776&amp;filter=19537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https://www.newsblare.com/pr-newswire/?rkey=20220819EN49776&amp;filter=20902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http://media.newswire.ca/newssuperfastblog.html?rkey=20220819EN49776&amp;filter=10033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https://newsdeck.in/pressreleases/?rkey=20220819EN49776&amp;filter=22015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https://newschronicle.in/pr-newswire/?rkey=20220819EN49776&amp;filter=20256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https://www.newdelhitimes.com/news-release/?rkey=20220819EN49776&amp;filter=5147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http://nasheman.in/newswire/?rkey=20220819EN49776&amp;filter=11016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https://mybrandbook.co.in/redirect.php?p=11431&amp;rkey=20220819EN49776&amp;filter=19999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https://mybrandbook.co.in/redirect.php/?rkey=20220819EN49776&amp;filter=19999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https://en.marudharabharti.com/p/prnewswire.html?rkey=20220819EN49776&amp;filter=23205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4"/>
              </a:rPr>
              <a:t>https://market.theindiabizz.com/pr-newswire/?rkey=20220819EN49776&amp;filter=23663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http://www.mangalorean.com/pr-newswire/?rkey=20220819EN49776&amp;filter=17665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https://livechronicle.in/pr-newswire/?rkey=20220819EN49776&amp;filter=22011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http://www.hydnews.net/pr-newswire?rkey=20220819EN49776&amp;filter=20977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https://en.jalorelive.com/p/prnewswire.html?rkey=20220819EN49776&amp;filter=23504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https://www.iqstock.news/n/mil-pat-q1-fy-23-96-pc-plans-multi-fold-expansion-africa-4412243/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https://invested.one/prnw/?rkey=20220819EN49776&amp;filter=23780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https://inumarket.org/prnw/?rkey=20220819EN49776&amp;filter=23773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https://english.instanews24x7.com/press-releases?rkey=20220819EN49776&amp;filter=20045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https://insightonlinenews.in/english-press-release/?rkey=20220819EN49776&amp;filter=20283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http://indoredilse.com/english-news/?rkey=20220819EN49776&amp;filter=10474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https://indianspectator.com/prnewswire/?rkey=20220819EN49776&amp;filter=21881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4"/>
              </a:rPr>
              <a:t>http://indianpowersector.com/prnews/?rkey=20220819EN49776&amp;filter=4997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http://indiannerve.com/in-press/?rkey=20220819EN49776&amp;filter=6492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http://indiancatwalk.com/press-release/?rkey=20220819EN49776&amp;filter=22868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https://www.indiatoday.in/pr-newswire?rkey=20220819EN49776&amp;filter=4315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http://news.indiaonline.in/prnewswire?rkey=20220819EN49776&amp;filter=4991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http://www.indiainfoline.com/prnewswire?rkey=20220819EN49776&amp;filter=4993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https://imp.news/prnw/?rkey=20220819EN49776&amp;filter=23444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https://ibtn9.com/pr-newswire/?rkey=20220819EN49776&amp;filter=12202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https://ibgnews.com/pr-newswire-news/?rkey=20220819EN49776&amp;filter=19585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http://www.hellomumbainews.com/hello-business/?rkey=20220819EN49776&amp;filter=12313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https://en.hamarasamachar.in/p/prnewswire.html?rkey=20220819EN49776&amp;filter=23471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https://groundreport.in/pr-news-english-2/?rkey=20220819EN49776&amp;filter=20940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4"/>
              </a:rPr>
              <a:t>https://goodreport.in/pr-newswire/?rkey=20220819EN49776&amp;filter=22013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https://goearth.in/pr-newswire/?rkey=20220819EN49776&amp;filter=20252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https://globalprimenews.com/prnewswire/?rkey=20220819EN49776&amp;filter=19416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https://fincorp.one/prnw/?rkey=20220819EN49776&amp;filter=23782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https://finacialdesk.org/prnw/?rkey=20220819EN49776&amp;filter=23770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https://www.falconnews.net/pr-newswire?rkey=20220819EN49776&amp;filter=23363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https://enterpriseworldnews.com/pr-newswire/?rkey=20220819EN49776&amp;filter=19539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https://earthnews4u.com/pr-newswire/?rkey=20220819EN49776&amp;filter=20250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https://www.dkoding.in/press-release/mils-pat-q1-fy-23-up-96-pc-plans-multi-fold-expansion-in-africa/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https://digitalconqurer.com/prnewswire/technology/?rkey=20220819EN49776&amp;filter=3833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https://deccaninsider.org/prnw/?rkey=20220819EN49776&amp;filter=23776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http://crweworld.com/article/news-provided-by-pr-newswire/2475861/mils-pat-q1-fy-23-up-96-pc-plans-multi-fold-expansion-in-africa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https://crackofdawn.in/press-release/?rkey=20220819EN49776&amp;filter=20900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http://businessviews.in/business-views-press-release-news/?rkey=20220819EN49776&amp;filter=908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https://www.businessupturn.com/brand-post/mils-pat-q1-fy-23-up-96-pc-plans-multi-fold-expansion-in-africa/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http://www.businesstoday.in/prnewswire/?rkey=20220819EN49776&amp;filter=2418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http://www.businesssandesh.in/breaking-news/?rkey=20220819EN49776&amp;filter=7621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http://businessnewsthisweek.com/prnews/?rkey=20220819EN49776&amp;filter=601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9"/>
              </a:rPr>
              <a:t>http://www.biznextindia.com/pr-newswire/?rkey=20220819EN49776&amp;filter=19403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http://www.bizwireexpress.com/showstoryPRN.php?rkey=20220819EN49776&amp;filter=2276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https://bitworld.one/prnw/?rkey=20220819EN49776&amp;filter=23775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http://news.biharprabha.com/prnewswire/?rkey=20220819EN49776&amp;filter=2270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http://www.bangalorewaves.com/news/bangalorewaves-business-news.php?rkey=20220819EN49776&amp;filter=2267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1414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https://atcrypto.org/prnw/?rkey=20220819EN49776&amp;filter=23535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http://www.asianbuck.com/asianbuck-prnews/?rkey=20220819EN49776&amp;filter=8421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http://asiamanufacturingnewstoday.com/newswire/?rkey=20220819EN49776&amp;filter=22061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https://www.agrnews.in/p/prnewswire.html?rkey=20220819EN49776&amp;filter=23473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http://www.abhitaknews.com/english/news/press-releases.aspx?rkey=20220819EN49776&amp;filter=1889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8"/>
              </a:rPr>
              <a:t>http://www.5dariyanews.com/Full-Story-Latest-from-PR-Newswire.aspx?rkey=20220819EN49776&amp;filter=3325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214290"/>
            <a:ext cx="2180730" cy="5738763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b="1" dirty="0" err="1"/>
              <a:t>Divya</a:t>
            </a:r>
            <a:r>
              <a:rPr lang="en-US" b="1" dirty="0"/>
              <a:t> </a:t>
            </a:r>
            <a:r>
              <a:rPr lang="en-US" b="1" dirty="0" err="1"/>
              <a:t>Bhaskar</a:t>
            </a:r>
            <a:r>
              <a:rPr lang="en-US" b="1" dirty="0"/>
              <a:t>. All major editions of Gujarat and Mumbai.  Date :-27-8-22, page no.8</a:t>
            </a:r>
          </a:p>
        </p:txBody>
      </p:sp>
    </p:spTree>
    <p:extLst>
      <p:ext uri="{BB962C8B-B14F-4D97-AF65-F5344CB8AC3E}">
        <p14:creationId xmlns:p14="http://schemas.microsoft.com/office/powerpoint/2010/main" val="268302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857232"/>
            <a:ext cx="8753663" cy="4547556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6068817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Jagran</a:t>
            </a:r>
            <a:r>
              <a:rPr lang="en-US" b="1" dirty="0"/>
              <a:t>, Date :-23-8-22, page no.7</a:t>
            </a:r>
            <a:br>
              <a:rPr lang="en-US" b="1" dirty="0"/>
            </a:br>
            <a:r>
              <a:rPr lang="en-US" b="1" dirty="0"/>
              <a:t> https://www.djmp.in/epaper/bhopal/2022-08-23/7</a:t>
            </a:r>
          </a:p>
        </p:txBody>
      </p:sp>
    </p:spTree>
    <p:extLst>
      <p:ext uri="{BB962C8B-B14F-4D97-AF65-F5344CB8AC3E}">
        <p14:creationId xmlns:p14="http://schemas.microsoft.com/office/powerpoint/2010/main" val="2702245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2-08-04 at 2.45.0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500042"/>
            <a:ext cx="2965552" cy="5144002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6068817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Bhaskar</a:t>
            </a:r>
            <a:r>
              <a:rPr lang="en-US" b="1" dirty="0"/>
              <a:t>, Date :-24-8-22</a:t>
            </a:r>
          </a:p>
        </p:txBody>
      </p:sp>
    </p:spTree>
    <p:extLst>
      <p:ext uri="{BB962C8B-B14F-4D97-AF65-F5344CB8AC3E}">
        <p14:creationId xmlns:p14="http://schemas.microsoft.com/office/powerpoint/2010/main" val="3312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PTI - https://pti.4cplus.net/pti/MIL-s-PAT-Q1-FY-23-up-96-pc--plans-multi-fold-expansion-in-Africa/56515.html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18554" r="1720" b="6250"/>
          <a:stretch>
            <a:fillRect/>
          </a:stretch>
        </p:blipFill>
        <p:spPr bwMode="auto">
          <a:xfrm>
            <a:off x="258209" y="1285860"/>
            <a:ext cx="8742947" cy="3760926"/>
          </a:xfrm>
          <a:prstGeom prst="rect">
            <a:avLst/>
          </a:prstGeom>
          <a:noFill/>
          <a:ln w="1270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ANI - https://www.aninews.in/news/business/business/mils-pat-q1-fy-23-up-96-pc-plans-multi-fold-expansion-in-africa20220819155739/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571480"/>
            <a:ext cx="6405428" cy="4800037"/>
          </a:xfrm>
          <a:prstGeom prst="rect">
            <a:avLst/>
          </a:prstGeom>
          <a:noFill/>
          <a:ln w="127000">
            <a:solidFill>
              <a:srgbClr val="00B0F0"/>
            </a:solidFill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2306</Words>
  <Application>Microsoft Office PowerPoint</Application>
  <PresentationFormat>On-screen Show (4:3)</PresentationFormat>
  <Paragraphs>277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Maximus Press Release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Maximus Africa Press Release</dc:title>
  <dc:creator>Windows User</dc:creator>
  <cp:lastModifiedBy>job cornelius</cp:lastModifiedBy>
  <cp:revision>103</cp:revision>
  <dcterms:created xsi:type="dcterms:W3CDTF">2022-08-04T10:21:55Z</dcterms:created>
  <dcterms:modified xsi:type="dcterms:W3CDTF">2022-09-23T06:43:47Z</dcterms:modified>
</cp:coreProperties>
</file>