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6" r:id="rId2"/>
    <p:sldId id="332" r:id="rId3"/>
    <p:sldId id="258" r:id="rId4"/>
    <p:sldId id="352" r:id="rId5"/>
    <p:sldId id="336" r:id="rId6"/>
    <p:sldId id="337" r:id="rId7"/>
    <p:sldId id="338" r:id="rId8"/>
    <p:sldId id="339" r:id="rId9"/>
    <p:sldId id="340" r:id="rId10"/>
    <p:sldId id="341" r:id="rId11"/>
    <p:sldId id="342" r:id="rId12"/>
    <p:sldId id="343" r:id="rId13"/>
    <p:sldId id="344" r:id="rId14"/>
    <p:sldId id="351" r:id="rId15"/>
    <p:sldId id="322" r:id="rId16"/>
    <p:sldId id="323" r:id="rId17"/>
    <p:sldId id="324" r:id="rId18"/>
    <p:sldId id="325" r:id="rId19"/>
    <p:sldId id="326" r:id="rId20"/>
    <p:sldId id="327" r:id="rId21"/>
    <p:sldId id="345" r:id="rId22"/>
    <p:sldId id="346" r:id="rId23"/>
    <p:sldId id="347" r:id="rId24"/>
    <p:sldId id="348" r:id="rId25"/>
    <p:sldId id="349" r:id="rId26"/>
    <p:sldId id="350" r:id="rId27"/>
    <p:sldId id="353" r:id="rId28"/>
    <p:sldId id="354" r:id="rId29"/>
    <p:sldId id="365" r:id="rId30"/>
    <p:sldId id="366" r:id="rId31"/>
    <p:sldId id="367" r:id="rId32"/>
    <p:sldId id="368" r:id="rId33"/>
    <p:sldId id="369" r:id="rId34"/>
    <p:sldId id="355" r:id="rId35"/>
    <p:sldId id="328" r:id="rId36"/>
    <p:sldId id="329" r:id="rId37"/>
    <p:sldId id="330" r:id="rId38"/>
    <p:sldId id="331" r:id="rId39"/>
    <p:sldId id="333" r:id="rId40"/>
    <p:sldId id="334" r:id="rId41"/>
    <p:sldId id="335" r:id="rId42"/>
    <p:sldId id="287" r:id="rId43"/>
    <p:sldId id="356" r:id="rId44"/>
    <p:sldId id="357" r:id="rId45"/>
    <p:sldId id="358" r:id="rId46"/>
    <p:sldId id="359" r:id="rId47"/>
    <p:sldId id="360" r:id="rId48"/>
    <p:sldId id="361" r:id="rId49"/>
    <p:sldId id="362" r:id="rId50"/>
    <p:sldId id="363" r:id="rId51"/>
    <p:sldId id="364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89068" autoAdjust="0"/>
  </p:normalViewPr>
  <p:slideViewPr>
    <p:cSldViewPr>
      <p:cViewPr varScale="1">
        <p:scale>
          <a:sx n="59" d="100"/>
          <a:sy n="59" d="100"/>
        </p:scale>
        <p:origin x="-160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9436A9-FCAF-4939-8862-619566D1BE0D}" type="datetimeFigureOut">
              <a:rPr lang="en-US" smtClean="0"/>
              <a:pPr/>
              <a:t>9/16/2022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39EC8D-7B2F-45EC-8357-8BDB2AB4076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305182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101212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87854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10189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0975297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6100074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588563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257385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736268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9EC8D-7B2F-45EC-8357-8BDB2AB4076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78867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EF01-978C-48D2-91B6-0BBDAE586CCD}" type="datetimeFigureOut">
              <a:rPr lang="en-US" smtClean="0"/>
              <a:pPr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C049C-44BF-4DDE-9D9A-03C0374FA3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EF01-978C-48D2-91B6-0BBDAE586CCD}" type="datetimeFigureOut">
              <a:rPr lang="en-US" smtClean="0"/>
              <a:pPr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C049C-44BF-4DDE-9D9A-03C0374FA3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EF01-978C-48D2-91B6-0BBDAE586CCD}" type="datetimeFigureOut">
              <a:rPr lang="en-US" smtClean="0"/>
              <a:pPr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C049C-44BF-4DDE-9D9A-03C0374FA3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EF01-978C-48D2-91B6-0BBDAE586CCD}" type="datetimeFigureOut">
              <a:rPr lang="en-US" smtClean="0"/>
              <a:pPr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C049C-44BF-4DDE-9D9A-03C0374FA3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EF01-978C-48D2-91B6-0BBDAE586CCD}" type="datetimeFigureOut">
              <a:rPr lang="en-US" smtClean="0"/>
              <a:pPr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C049C-44BF-4DDE-9D9A-03C0374FA3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EF01-978C-48D2-91B6-0BBDAE586CCD}" type="datetimeFigureOut">
              <a:rPr lang="en-US" smtClean="0"/>
              <a:pPr/>
              <a:t>9/16/2022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C049C-44BF-4DDE-9D9A-03C0374FA3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EF01-978C-48D2-91B6-0BBDAE586CCD}" type="datetimeFigureOut">
              <a:rPr lang="en-US" smtClean="0"/>
              <a:pPr/>
              <a:t>9/16/2022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C049C-44BF-4DDE-9D9A-03C0374FA3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EF01-978C-48D2-91B6-0BBDAE586CCD}" type="datetimeFigureOut">
              <a:rPr lang="en-US" smtClean="0"/>
              <a:pPr/>
              <a:t>9/16/2022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C049C-44BF-4DDE-9D9A-03C0374FA3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EF01-978C-48D2-91B6-0BBDAE586CCD}" type="datetimeFigureOut">
              <a:rPr lang="en-US" smtClean="0"/>
              <a:pPr/>
              <a:t>9/16/2022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C049C-44BF-4DDE-9D9A-03C0374FA3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EF01-978C-48D2-91B6-0BBDAE586CCD}" type="datetimeFigureOut">
              <a:rPr lang="en-US" smtClean="0"/>
              <a:pPr/>
              <a:t>9/16/2022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C049C-44BF-4DDE-9D9A-03C0374FA3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4EF01-978C-48D2-91B6-0BBDAE586CCD}" type="datetimeFigureOut">
              <a:rPr lang="en-US" smtClean="0"/>
              <a:pPr/>
              <a:t>9/16/2022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C049C-44BF-4DDE-9D9A-03C0374FA3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4EF01-978C-48D2-91B6-0BBDAE586CCD}" type="datetimeFigureOut">
              <a:rPr lang="en-US" smtClean="0"/>
              <a:pPr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DC049C-44BF-4DDE-9D9A-03C0374FA3B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aldivesstarplus.com/news/maximus-subsidiary-secures-long-term-purchase-commitment20220902191545/" TargetMode="External"/><Relationship Id="rId3" Type="http://schemas.openxmlformats.org/officeDocument/2006/relationships/hyperlink" Target="https://businessfortnight.com/maximus-subsidiary-secures-long-term-purchase-commitment/" TargetMode="External"/><Relationship Id="rId7" Type="http://schemas.openxmlformats.org/officeDocument/2006/relationships/hyperlink" Target="https://www.dubaicityreporter.com/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australiamorningtribune.com/news/maximus-subsidiary-secures-long-term-purchase-commitment20220902191545/" TargetMode="External"/><Relationship Id="rId5" Type="http://schemas.openxmlformats.org/officeDocument/2006/relationships/hyperlink" Target="https://www.tnewsdesk.com/business-news-maximus-subsidiary-secures-long-term-purchase-commitment/" TargetMode="External"/><Relationship Id="rId10" Type="http://schemas.openxmlformats.org/officeDocument/2006/relationships/hyperlink" Target="https://www.japantimestoday.com/news/maximus-subsidiary-secures-long-term-purchase-commitment20220902212211/" TargetMode="External"/><Relationship Id="rId4" Type="http://schemas.openxmlformats.org/officeDocument/2006/relationships/hyperlink" Target="https://www.britishcolumbiatimes.com/news/maximus-subsidiary-secures-long-term-purchase-commitment20220902191545/" TargetMode="External"/><Relationship Id="rId9" Type="http://schemas.openxmlformats.org/officeDocument/2006/relationships/hyperlink" Target="https://indiashorts.com/maximus-subsidiary-secures-long-term-purchase-commitment/86480/" TargetMode="Externa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s://news.webindia123.com/news/press_showdetailsPR.asp?id=1273771&amp;cat=PR%20News%20Wire" TargetMode="External"/><Relationship Id="rId3" Type="http://schemas.openxmlformats.org/officeDocument/2006/relationships/hyperlink" Target="https://worldbfn.com/prnw/?rkey=20220902EN62056&amp;filter=23778" TargetMode="External"/><Relationship Id="rId7" Type="http://schemas.openxmlformats.org/officeDocument/2006/relationships/hyperlink" Target="https://news.webindia123.com/news/press_showdetailsPR.asp?id=1273956&amp;cat=PR%20News%20Wire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news.webindia123.com/news/press_showdetailsPR.asp?id=1274116&amp;cat=PR%20News%20Wire" TargetMode="External"/><Relationship Id="rId5" Type="http://schemas.openxmlformats.org/officeDocument/2006/relationships/hyperlink" Target="https://news.webindia123.com/news/press_showdetailsPR.asp?id=1274264&amp;cat=PR%20News%20Wire" TargetMode="External"/><Relationship Id="rId10" Type="http://schemas.openxmlformats.org/officeDocument/2006/relationships/hyperlink" Target="https://www.tripuraindia.in/press-release?rkey=20220902EN62056&amp;filter=18753" TargetMode="External"/><Relationship Id="rId4" Type="http://schemas.openxmlformats.org/officeDocument/2006/relationships/hyperlink" Target="http://windowtonews.com/pr-newswire-english.php?rkey=20220902EN62056&amp;filter=19687" TargetMode="External"/><Relationship Id="rId9" Type="http://schemas.openxmlformats.org/officeDocument/2006/relationships/hyperlink" Target="https://uttarakhandnewsnetwork.com/press-release-pr-news-wire/?rkey=20220902EN62056&amp;filter=14497" TargetMode="Externa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ocialnews.xyz/pr-newswire/?rkey=20220902EN62056&amp;filter=15405" TargetMode="External"/><Relationship Id="rId13" Type="http://schemas.openxmlformats.org/officeDocument/2006/relationships/hyperlink" Target="https://reviewstreet.in/news-reviews-mobiles-gadgets-pcs-automobile/prnewswireindia/?rkey=20220902EN62056&amp;filter=15937" TargetMode="External"/><Relationship Id="rId3" Type="http://schemas.openxmlformats.org/officeDocument/2006/relationships/hyperlink" Target="https://the-good.in/pr-newswire/?rkey=20220902EN62056&amp;filter=22019" TargetMode="External"/><Relationship Id="rId7" Type="http://schemas.openxmlformats.org/officeDocument/2006/relationships/hyperlink" Target="https://www.sptimes.in/p/prnewswire.html?rkey=20220902EN62056&amp;filter=23469" TargetMode="External"/><Relationship Id="rId12" Type="http://schemas.openxmlformats.org/officeDocument/2006/relationships/hyperlink" Target="https://sambadenglish.com/prnews/?rkey=20220902EN62056&amp;filter=4968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poindia.org/press-pr-newswire/?rkey=20220902EN62056&amp;filter=20001" TargetMode="External"/><Relationship Id="rId11" Type="http://schemas.openxmlformats.org/officeDocument/2006/relationships/hyperlink" Target="https://en.sangritimes.com/prnewswire?rkey=20220902EN62056&amp;filter=21009" TargetMode="External"/><Relationship Id="rId5" Type="http://schemas.openxmlformats.org/officeDocument/2006/relationships/hyperlink" Target="http://thenewswatch.co.in/wp/pr-newswire/?rkey=20220902EN62056&amp;filter=20254" TargetMode="External"/><Relationship Id="rId10" Type="http://schemas.openxmlformats.org/officeDocument/2006/relationships/hyperlink" Target="https://www.sangritoday.com/spotlight/prnewswire?rkey=20220902EN62056&amp;filter=22762" TargetMode="External"/><Relationship Id="rId4" Type="http://schemas.openxmlformats.org/officeDocument/2006/relationships/hyperlink" Target="http://www.thereportingtoday.com/newswire/?rkey=20220902EN62056&amp;filter=20784" TargetMode="External"/><Relationship Id="rId9" Type="http://schemas.openxmlformats.org/officeDocument/2006/relationships/hyperlink" Target="https://smestreet.in/infocus/prnewswireindia/?rkey=20220902EN62056&amp;filter=15935" TargetMode="Externa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readbox.in/pr-newswire/?rkey=20220902EN62056&amp;filter=22117" TargetMode="External"/><Relationship Id="rId3" Type="http://schemas.openxmlformats.org/officeDocument/2006/relationships/hyperlink" Target="https://englishnews.reporterstoday.com/pr-newswire/?rkey=20220902EN62056&amp;filter=20068" TargetMode="External"/><Relationship Id="rId7" Type="http://schemas.openxmlformats.org/officeDocument/2006/relationships/hyperlink" Target="https://reportodisha.com/press-releases/?rkey=20220902EN62056&amp;filter=19014" TargetMode="External"/><Relationship Id="rId12" Type="http://schemas.openxmlformats.org/officeDocument/2006/relationships/hyperlink" Target="https://www.prnewswire.com/in/news-releases/maximus-subsidiary-secures-long-term-purchase-commitment-848590449.html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eportstory.com/pr-newswire/?rkey=20220902EN62056&amp;filter=19806" TargetMode="External"/><Relationship Id="rId11" Type="http://schemas.openxmlformats.org/officeDocument/2006/relationships/hyperlink" Target="http://www.prativad.com/Newswireeng.php?rkey=20220902EN62056&amp;filter=19411" TargetMode="External"/><Relationship Id="rId5" Type="http://schemas.openxmlformats.org/officeDocument/2006/relationships/hyperlink" Target="https://reportstory.com/pr-newswire/?start=3&amp;filter=19806" TargetMode="External"/><Relationship Id="rId10" Type="http://schemas.openxmlformats.org/officeDocument/2006/relationships/hyperlink" Target="http://www.ptinews.com/pressrelease/57103_press-submaximus-subsidiary-secures-long-term-purchase-commitment" TargetMode="External"/><Relationship Id="rId4" Type="http://schemas.openxmlformats.org/officeDocument/2006/relationships/hyperlink" Target="https://reportstory.com/pr-newswire/?start=316&amp;filter=19806" TargetMode="External"/><Relationship Id="rId9" Type="http://schemas.openxmlformats.org/officeDocument/2006/relationships/hyperlink" Target="https://www.rajasthanhorizon.com/p/prnewswire.html?rkey=20220902EN62056&amp;filter=23459" TargetMode="Externa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odishabytes.com/pr-newswire/?rkey=20220902EN62056&amp;filter=18897" TargetMode="External"/><Relationship Id="rId13" Type="http://schemas.openxmlformats.org/officeDocument/2006/relationships/hyperlink" Target="http://www.newscontrolroom.com/pr-newswire/?rkey=20220902EN62056&amp;filter=19537" TargetMode="External"/><Relationship Id="rId3" Type="http://schemas.openxmlformats.org/officeDocument/2006/relationships/hyperlink" Target="https://perfectnews.live/prnewswire/?rkey=20220902EN62056&amp;filter=21266" TargetMode="External"/><Relationship Id="rId7" Type="http://schemas.openxmlformats.org/officeDocument/2006/relationships/hyperlink" Target="https://odishanewstune.com/press-releases/?rkey=20220902EN62056&amp;filter=19427" TargetMode="External"/><Relationship Id="rId12" Type="http://schemas.openxmlformats.org/officeDocument/2006/relationships/hyperlink" Target="http://www.newsr.in/prnewswire.php?rkey=20220902EN62056&amp;filter=5070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odisharay.com/pressreleases.php?rkey=20220902EN62056&amp;filter=20944" TargetMode="External"/><Relationship Id="rId11" Type="http://schemas.openxmlformats.org/officeDocument/2006/relationships/hyperlink" Target="https://www.newznew.com/press-releases/?rkey=20220902EN62056&amp;filter=16908" TargetMode="External"/><Relationship Id="rId5" Type="http://schemas.openxmlformats.org/officeDocument/2006/relationships/hyperlink" Target="http://www.onenewspage.com/prnewswire.php?rkey=20220902EN62056&amp;filter=3968" TargetMode="External"/><Relationship Id="rId10" Type="http://schemas.openxmlformats.org/officeDocument/2006/relationships/hyperlink" Target="https://nrinews24x7.com/pr-news/?rkey=20220902EN62056&amp;filter=4972" TargetMode="External"/><Relationship Id="rId4" Type="http://schemas.openxmlformats.org/officeDocument/2006/relationships/hyperlink" Target="https://parentingbharat.com/pr-newswire/?rkey=20220902EN62056&amp;filter=24454" TargetMode="External"/><Relationship Id="rId9" Type="http://schemas.openxmlformats.org/officeDocument/2006/relationships/hyperlink" Target="https://odishabarta.com/press-release/?rkey=20220902EN62056&amp;filter=20444" TargetMode="External"/><Relationship Id="rId14" Type="http://schemas.openxmlformats.org/officeDocument/2006/relationships/hyperlink" Target="https://www.newsblare.com/pr-newswire/?rkey=20220902EN62056&amp;filter=20902" TargetMode="Externa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https://en.marudharabharti.com/p/prnewswire.html?rkey=20220902EN62056&amp;filter=23205" TargetMode="External"/><Relationship Id="rId13" Type="http://schemas.openxmlformats.org/officeDocument/2006/relationships/hyperlink" Target="https://lifeandtrendz.com/news/prnewswire/?rkey=20220902EN62056&amp;amp;filter=22944" TargetMode="External"/><Relationship Id="rId3" Type="http://schemas.openxmlformats.org/officeDocument/2006/relationships/hyperlink" Target="http://media.newswire.ca/newssuperfastblog.html?rkey=20220902EN62056&amp;filter=10033" TargetMode="External"/><Relationship Id="rId7" Type="http://schemas.openxmlformats.org/officeDocument/2006/relationships/hyperlink" Target="http://nasheman.in/newswire/?rkey=20220902EN62056&amp;filter=11016" TargetMode="External"/><Relationship Id="rId12" Type="http://schemas.openxmlformats.org/officeDocument/2006/relationships/hyperlink" Target="https://livechronicle.in/pr-newswire/?rkey=20220902EN62056&amp;filter=22011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newdelhitimes.com/news-release/?rkey=20220902EN62056&amp;filter=5147" TargetMode="External"/><Relationship Id="rId11" Type="http://schemas.openxmlformats.org/officeDocument/2006/relationships/hyperlink" Target="http://www.mangalorean.com/pr-newswire/?rkey=20220902EN62056&amp;filter=17665" TargetMode="External"/><Relationship Id="rId5" Type="http://schemas.openxmlformats.org/officeDocument/2006/relationships/hyperlink" Target="https://newschronicle.in/pr-newswire/?rkey=20220902EN62056&amp;filter=20256" TargetMode="External"/><Relationship Id="rId10" Type="http://schemas.openxmlformats.org/officeDocument/2006/relationships/hyperlink" Target="https://www.manifoldtimes.com/pr-newswire/?rkey=20220902EN62056&amp;filter=20785" TargetMode="External"/><Relationship Id="rId4" Type="http://schemas.openxmlformats.org/officeDocument/2006/relationships/hyperlink" Target="https://newsdeck.in/pressreleases/?rkey=20220902EN62056&amp;filter=22015" TargetMode="External"/><Relationship Id="rId9" Type="http://schemas.openxmlformats.org/officeDocument/2006/relationships/hyperlink" Target="https://market.theindiabizz.com/pr-newswire/?rkey=20220902EN62056&amp;filter=23663" TargetMode="External"/><Relationship Id="rId14" Type="http://schemas.openxmlformats.org/officeDocument/2006/relationships/hyperlink" Target="http://www.lang1234.info/prnewswire.html/?rkey=20220902EN62056&amp;filter=10756" TargetMode="Externa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hyperlink" Target="https://insightonlinenews.in/english-press-release/?rkey=20220902EN62056&amp;filter=20283" TargetMode="External"/><Relationship Id="rId13" Type="http://schemas.openxmlformats.org/officeDocument/2006/relationships/hyperlink" Target="https://www.indiatoday.in/pr-newswire?rkey=20220902EN62056&amp;filter=4315" TargetMode="External"/><Relationship Id="rId3" Type="http://schemas.openxmlformats.org/officeDocument/2006/relationships/hyperlink" Target="http://www.hydnews.net/pr-newswire?rkey=20220902EN62056&amp;filter=20977" TargetMode="External"/><Relationship Id="rId7" Type="http://schemas.openxmlformats.org/officeDocument/2006/relationships/hyperlink" Target="https://english.instanews24x7.com/press-releases?rkey=20220902EN62056&amp;filter=20045" TargetMode="External"/><Relationship Id="rId12" Type="http://schemas.openxmlformats.org/officeDocument/2006/relationships/hyperlink" Target="http://indiannerve.com/in-press/?rkey=20220902EN62056&amp;filter=6492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invested.one/prnw/?rkey=20220902EN62056&amp;filter=23780" TargetMode="External"/><Relationship Id="rId11" Type="http://schemas.openxmlformats.org/officeDocument/2006/relationships/hyperlink" Target="http://indianpowersector.com/prnews/?rkey=20220902EN62056&amp;filter=4997" TargetMode="External"/><Relationship Id="rId5" Type="http://schemas.openxmlformats.org/officeDocument/2006/relationships/hyperlink" Target="https://www.iqstock.news/n/maximus-subsidiary-secures-long-term-purchase-commitment-4483208/" TargetMode="External"/><Relationship Id="rId10" Type="http://schemas.openxmlformats.org/officeDocument/2006/relationships/hyperlink" Target="https://indianspectator.com/prnewswire/?rkey=20220902EN62056&amp;filter=21881" TargetMode="External"/><Relationship Id="rId4" Type="http://schemas.openxmlformats.org/officeDocument/2006/relationships/hyperlink" Target="https://en.jalorelive.com/p/prnewswire.html?rkey=20220902EN62056&amp;filter=23504" TargetMode="External"/><Relationship Id="rId9" Type="http://schemas.openxmlformats.org/officeDocument/2006/relationships/hyperlink" Target="http://indoredilse.com/english-news/?rkey=20220902EN62056&amp;filter=10474" TargetMode="Externa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hellomumbainews.com/hello-business/?rkey=20220902EN62056&amp;filter=12313" TargetMode="External"/><Relationship Id="rId13" Type="http://schemas.openxmlformats.org/officeDocument/2006/relationships/hyperlink" Target="https://globalprimenews.com/prnewswire/?rkey=20220902EN62056&amp;filter=19416" TargetMode="External"/><Relationship Id="rId3" Type="http://schemas.openxmlformats.org/officeDocument/2006/relationships/hyperlink" Target="http://news.indiaonline.in/prnewswire?rkey=20220902EN62056&amp;filter=4991" TargetMode="External"/><Relationship Id="rId7" Type="http://schemas.openxmlformats.org/officeDocument/2006/relationships/hyperlink" Target="https://ibgnews.com/pr-newswire-news/?rkey=20220902EN62056&amp;filter=19585" TargetMode="External"/><Relationship Id="rId12" Type="http://schemas.openxmlformats.org/officeDocument/2006/relationships/hyperlink" Target="https://goearth.in/pr-newswire/?rkey=20220902EN62056&amp;filter=20252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ibtn9.com/pr-newswire/?rkey=20220902EN62056&amp;filter=12202" TargetMode="External"/><Relationship Id="rId11" Type="http://schemas.openxmlformats.org/officeDocument/2006/relationships/hyperlink" Target="https://goodreport.in/pr-newswire/?rkey=20220902EN62056&amp;filter=22013" TargetMode="External"/><Relationship Id="rId5" Type="http://schemas.openxmlformats.org/officeDocument/2006/relationships/hyperlink" Target="https://imp.news/prnw/?rkey=20220902EN62056&amp;filter=23444" TargetMode="External"/><Relationship Id="rId10" Type="http://schemas.openxmlformats.org/officeDocument/2006/relationships/hyperlink" Target="https://groundreport.in/pr-news-english-2/?rkey=20220902EN62056&amp;filter=20940" TargetMode="External"/><Relationship Id="rId4" Type="http://schemas.openxmlformats.org/officeDocument/2006/relationships/hyperlink" Target="http://www.indiainfoline.com/prnewswire?rkey=20220902EN62056&amp;filter=4993" TargetMode="External"/><Relationship Id="rId9" Type="http://schemas.openxmlformats.org/officeDocument/2006/relationships/hyperlink" Target="https://en.hamarasamachar.in/p/prnewswire.html?rkey=20220902EN62056&amp;filter=23471" TargetMode="External"/><Relationship Id="rId14" Type="http://schemas.openxmlformats.org/officeDocument/2006/relationships/hyperlink" Target="https://fincorp.one/prnw/?rkey=20220902EN62056&amp;filter=23782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hyperlink" Target="https://crackofdawn.in/press-release/?rkey=20220902EN62056&amp;filter=20900" TargetMode="External"/><Relationship Id="rId3" Type="http://schemas.openxmlformats.org/officeDocument/2006/relationships/hyperlink" Target="https://www.falconnews.net/pr-newswire?rkey=20220902EN62056&amp;filter=23363" TargetMode="External"/><Relationship Id="rId7" Type="http://schemas.openxmlformats.org/officeDocument/2006/relationships/hyperlink" Target="http://crweworld.com/article/news-provided-by-pr-newswire/2487792/maximus-subsidiary-secures-long-term-purchase-commitment" TargetMode="External"/><Relationship Id="rId12" Type="http://schemas.openxmlformats.org/officeDocument/2006/relationships/hyperlink" Target="http://businessnewsthisweek.com/prnews/?rkey=20220902EN62056&amp;filter=601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eccaninsider.org/prnw/?rkey=20220902EN62056&amp;filter=23776" TargetMode="External"/><Relationship Id="rId11" Type="http://schemas.openxmlformats.org/officeDocument/2006/relationships/hyperlink" Target="http://www.businesssandesh.in/breaking-news/?rkey=20220902EN62056&amp;filter=7621" TargetMode="External"/><Relationship Id="rId5" Type="http://schemas.openxmlformats.org/officeDocument/2006/relationships/hyperlink" Target="https://www.dkoding.in/press-release/maximus-subsidiary-secures-long-term-purchase-commitment/" TargetMode="External"/><Relationship Id="rId10" Type="http://schemas.openxmlformats.org/officeDocument/2006/relationships/hyperlink" Target="http://www.businesstoday.in/prnewswire/?rkey=20220902EN62056&amp;filter=2418" TargetMode="External"/><Relationship Id="rId4" Type="http://schemas.openxmlformats.org/officeDocument/2006/relationships/hyperlink" Target="https://earthnews4u.com/pr-newswire/?rkey=20220902EN62056&amp;filter=20250" TargetMode="External"/><Relationship Id="rId9" Type="http://schemas.openxmlformats.org/officeDocument/2006/relationships/hyperlink" Target="https://www.businessupturn.com/brand-post/maximus-subsidiary-secures-long-term-purchase-commitment/" TargetMode="Externa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grnews.in/p/prnewswire.html?rkey=20220902EN62056&amp;filter=23473" TargetMode="External"/><Relationship Id="rId3" Type="http://schemas.openxmlformats.org/officeDocument/2006/relationships/hyperlink" Target="http://www.biznextindia.com/pr-newswire/?rkey=20220902EN62056&amp;filter=19403" TargetMode="External"/><Relationship Id="rId7" Type="http://schemas.openxmlformats.org/officeDocument/2006/relationships/hyperlink" Target="http://www.asianbuck.com/asianbuck-prnews/?rkey=20220902EN62056&amp;filter=8421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bangalorewaves.com/news/bangalorewaves-business-news.php/?rkey=20220902EN62056&amp;filter=2267" TargetMode="External"/><Relationship Id="rId11" Type="http://schemas.openxmlformats.org/officeDocument/2006/relationships/hyperlink" Target="http://www.prnewswire.com/in/news-releases/maximus-subsidiary-secures-long-term-purchase-commitment-848590449.html" TargetMode="External"/><Relationship Id="rId5" Type="http://schemas.openxmlformats.org/officeDocument/2006/relationships/hyperlink" Target="http://news.biharprabha.com/prnewswire/?rkey=20220902EN62056&amp;filter=2270" TargetMode="External"/><Relationship Id="rId10" Type="http://schemas.openxmlformats.org/officeDocument/2006/relationships/hyperlink" Target="http://www.5dariyanews.com/Full-Story-Latest-from-PR-Newswire.aspx?rkey=20220902EN62056&amp;filter=3325" TargetMode="External"/><Relationship Id="rId4" Type="http://schemas.openxmlformats.org/officeDocument/2006/relationships/hyperlink" Target="http://www.bizwireexpress.com/showstoryPRN.php?rkey=20220902EN62056&amp;filter=2276" TargetMode="External"/><Relationship Id="rId9" Type="http://schemas.openxmlformats.org/officeDocument/2006/relationships/hyperlink" Target="http://www.abhitaknews.com/english/news/press-releases.aspx?rkey=20220902EN62056&amp;filter=1889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Trinity\2022\Maximus\PR\PR_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-18256"/>
            <a:ext cx="6876256" cy="687625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4414" y="3857628"/>
            <a:ext cx="6618416" cy="125176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Maximus Press Release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158" y="6215082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Divya</a:t>
            </a:r>
            <a:r>
              <a:rPr lang="en-US" b="1" dirty="0"/>
              <a:t> </a:t>
            </a:r>
            <a:r>
              <a:rPr lang="en-US" b="1" dirty="0" err="1"/>
              <a:t>Bhaskar</a:t>
            </a:r>
            <a:r>
              <a:rPr lang="en-US" b="1" dirty="0"/>
              <a:t> - Rajkot, Date :-06-9-22 Page No:2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 t="74838" r="78961" b="13562"/>
          <a:stretch>
            <a:fillRect/>
          </a:stretch>
        </p:blipFill>
        <p:spPr bwMode="auto">
          <a:xfrm>
            <a:off x="2143108" y="1357298"/>
            <a:ext cx="4601738" cy="4075825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8017680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158" y="6215082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Divya</a:t>
            </a:r>
            <a:r>
              <a:rPr lang="en-US" b="1" dirty="0"/>
              <a:t> </a:t>
            </a:r>
            <a:r>
              <a:rPr lang="en-US" b="1" dirty="0" err="1"/>
              <a:t>Bhaskar</a:t>
            </a:r>
            <a:r>
              <a:rPr lang="en-US" b="1" dirty="0"/>
              <a:t> - Mumbai, Date :-06-9-22 Page No:2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t="74838" r="78961" b="13562"/>
          <a:stretch>
            <a:fillRect/>
          </a:stretch>
        </p:blipFill>
        <p:spPr bwMode="auto">
          <a:xfrm>
            <a:off x="2143108" y="1357298"/>
            <a:ext cx="4601738" cy="4075825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9393460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158" y="6215082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Yugprabhav</a:t>
            </a:r>
            <a:r>
              <a:rPr lang="en-US" b="1" dirty="0"/>
              <a:t> </a:t>
            </a:r>
            <a:r>
              <a:rPr lang="en-US" b="1" dirty="0" err="1"/>
              <a:t>Vadodara</a:t>
            </a:r>
            <a:r>
              <a:rPr lang="en-US" b="1" dirty="0"/>
              <a:t>, Date :-05-9-22 Page No:2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49414" t="28320" r="27526" b="19922"/>
          <a:stretch>
            <a:fillRect/>
          </a:stretch>
        </p:blipFill>
        <p:spPr bwMode="auto">
          <a:xfrm>
            <a:off x="2714612" y="500042"/>
            <a:ext cx="3911128" cy="4935471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2305469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158" y="6215082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Suryakal</a:t>
            </a:r>
            <a:r>
              <a:rPr lang="en-US" b="1" dirty="0"/>
              <a:t>, Date :-06-9-22 Page No:02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 l="40081" t="23437" r="41251" b="21875"/>
          <a:stretch>
            <a:fillRect/>
          </a:stretch>
        </p:blipFill>
        <p:spPr bwMode="auto">
          <a:xfrm>
            <a:off x="3143240" y="571480"/>
            <a:ext cx="3059288" cy="5038827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639537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158" y="5786454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gu-IN" b="1" dirty="0"/>
              <a:t>ફૂલછાબ </a:t>
            </a:r>
            <a:r>
              <a:rPr lang="en-US" b="1" dirty="0" err="1"/>
              <a:t>Phulchhab</a:t>
            </a:r>
            <a:r>
              <a:rPr lang="en-US" b="1" dirty="0"/>
              <a:t>, Date :-04-9-22 Page No: 8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5256" t="29297" r="50586" b="25781"/>
          <a:stretch>
            <a:fillRect/>
          </a:stretch>
        </p:blipFill>
        <p:spPr bwMode="auto">
          <a:xfrm>
            <a:off x="2500298" y="642918"/>
            <a:ext cx="4207559" cy="4398812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158" y="5786454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Loksatta</a:t>
            </a:r>
            <a:r>
              <a:rPr lang="en-US" b="1" dirty="0"/>
              <a:t> </a:t>
            </a:r>
            <a:r>
              <a:rPr lang="en-US" b="1" dirty="0" err="1"/>
              <a:t>Jansatta</a:t>
            </a:r>
            <a:r>
              <a:rPr lang="en-US" b="1" dirty="0"/>
              <a:t> -</a:t>
            </a:r>
            <a:r>
              <a:rPr lang="en-US" b="1" dirty="0" err="1"/>
              <a:t>surat</a:t>
            </a:r>
            <a:r>
              <a:rPr lang="en-US" b="1" dirty="0"/>
              <a:t>, Date :-04-9-22 Page No:9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29649" t="30273" r="56625" b="8723"/>
          <a:stretch>
            <a:fillRect/>
          </a:stretch>
        </p:blipFill>
        <p:spPr bwMode="auto">
          <a:xfrm>
            <a:off x="3500430" y="357167"/>
            <a:ext cx="2115675" cy="5286411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158" y="5786454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Vadodara</a:t>
            </a:r>
            <a:r>
              <a:rPr lang="en-US" b="1" dirty="0"/>
              <a:t> </a:t>
            </a:r>
            <a:r>
              <a:rPr lang="en-US" b="1" dirty="0" err="1"/>
              <a:t>Samachar</a:t>
            </a:r>
            <a:r>
              <a:rPr lang="en-US" b="1" dirty="0"/>
              <a:t>, Date :-04-9-22 Page No:3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 l="38433" t="31250" r="39605" b="22851"/>
          <a:stretch>
            <a:fillRect/>
          </a:stretch>
        </p:blipFill>
        <p:spPr bwMode="auto">
          <a:xfrm>
            <a:off x="2357422" y="500042"/>
            <a:ext cx="4225149" cy="4964549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158" y="5786454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Jai Hind, Date :-04-9-22 Page No:9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 l="38433" t="37109" r="39056" b="26758"/>
          <a:stretch>
            <a:fillRect/>
          </a:stretch>
        </p:blipFill>
        <p:spPr bwMode="auto">
          <a:xfrm>
            <a:off x="2000232" y="428604"/>
            <a:ext cx="5414041" cy="4885842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158" y="5786454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Prabhat</a:t>
            </a:r>
            <a:r>
              <a:rPr lang="en-US" b="1" dirty="0"/>
              <a:t>, Date :-04-9-22 Page No:3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 l="2196" t="24414" r="74195" b="22851"/>
          <a:stretch>
            <a:fillRect/>
          </a:stretch>
        </p:blipFill>
        <p:spPr bwMode="auto">
          <a:xfrm>
            <a:off x="2857488" y="500042"/>
            <a:ext cx="3584169" cy="4501049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158" y="6215082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Sr. Herald, Date :-04-9-22 Page No:7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 l="49414" t="33203" r="41252" b="18945"/>
          <a:stretch>
            <a:fillRect/>
          </a:stretch>
        </p:blipFill>
        <p:spPr bwMode="auto">
          <a:xfrm>
            <a:off x="3500430" y="285728"/>
            <a:ext cx="1903445" cy="5486400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158" y="5857892"/>
            <a:ext cx="8501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https://timesofindia.indiatimes.com/maximus-subsidiary-secures-long-term-purchase-commitment/articleshow/93951839.cms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439874" y="857232"/>
            <a:ext cx="6332993" cy="3862190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9052792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158" y="6215082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Rakhewal</a:t>
            </a:r>
            <a:r>
              <a:rPr lang="en-US" b="1" dirty="0"/>
              <a:t>, Date :-04-9-22 Page No:2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 l="70827" t="32226" r="6112" b="22852"/>
          <a:stretch>
            <a:fillRect/>
          </a:stretch>
        </p:blipFill>
        <p:spPr bwMode="auto">
          <a:xfrm>
            <a:off x="2786050" y="1142984"/>
            <a:ext cx="3647647" cy="3994999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158" y="6215082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Nav</a:t>
            </a:r>
            <a:r>
              <a:rPr lang="en-US" b="1" dirty="0"/>
              <a:t> </a:t>
            </a:r>
            <a:r>
              <a:rPr lang="en-US" b="1" dirty="0" err="1"/>
              <a:t>Gujrat</a:t>
            </a:r>
            <a:r>
              <a:rPr lang="en-US" b="1" dirty="0"/>
              <a:t> </a:t>
            </a:r>
            <a:r>
              <a:rPr lang="en-US" b="1" dirty="0" err="1"/>
              <a:t>Samay</a:t>
            </a:r>
            <a:r>
              <a:rPr lang="en-US" b="1" dirty="0"/>
              <a:t>, Date :-07-9-22 Page No:04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 l="3294" t="46875" r="84627" b="26758"/>
          <a:stretch>
            <a:fillRect/>
          </a:stretch>
        </p:blipFill>
        <p:spPr bwMode="auto">
          <a:xfrm>
            <a:off x="2643174" y="857232"/>
            <a:ext cx="3557235" cy="4365697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158" y="6215082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Western Times, Date :-08-9-22 Page No:04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 l="3843" t="31250" r="73097" b="20898"/>
          <a:stretch>
            <a:fillRect/>
          </a:stretch>
        </p:blipFill>
        <p:spPr bwMode="auto">
          <a:xfrm>
            <a:off x="2357422" y="785794"/>
            <a:ext cx="4144139" cy="4834829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158" y="6215082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Kesari</a:t>
            </a:r>
            <a:r>
              <a:rPr lang="en-US" b="1" dirty="0"/>
              <a:t>, Date :-08-9-22 Page No:04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 l="24158" t="49805" r="11054" b="22851"/>
          <a:stretch>
            <a:fillRect/>
          </a:stretch>
        </p:blipFill>
        <p:spPr bwMode="auto">
          <a:xfrm>
            <a:off x="428596" y="2143116"/>
            <a:ext cx="8429684" cy="2000264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158" y="6215082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 Gujarat </a:t>
            </a:r>
            <a:r>
              <a:rPr lang="en-US" b="1" dirty="0" err="1"/>
              <a:t>Vaibhav</a:t>
            </a:r>
            <a:r>
              <a:rPr lang="en-US" b="1" dirty="0"/>
              <a:t>, Date :-08-9-22 Page No:11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 l="26354" t="33203" r="50037" b="23828"/>
          <a:stretch>
            <a:fillRect/>
          </a:stretch>
        </p:blipFill>
        <p:spPr bwMode="auto">
          <a:xfrm>
            <a:off x="2500298" y="857232"/>
            <a:ext cx="4219223" cy="4317344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158" y="6215082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Akila</a:t>
            </a:r>
            <a:r>
              <a:rPr lang="en-US" b="1" dirty="0"/>
              <a:t> Rajkot City, Date :-08-9-22 Page No:06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 l="2745" t="40039" r="69253" b="24804"/>
          <a:stretch>
            <a:fillRect/>
          </a:stretch>
        </p:blipFill>
        <p:spPr bwMode="auto">
          <a:xfrm>
            <a:off x="1500166" y="928670"/>
            <a:ext cx="5797721" cy="4092509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158" y="6215082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Akila</a:t>
            </a:r>
            <a:r>
              <a:rPr lang="en-US" b="1" dirty="0"/>
              <a:t> Rajkot City, Date :-08-9-22 Page No:06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 l="2745" t="40039" r="69253" b="24804"/>
          <a:stretch>
            <a:fillRect/>
          </a:stretch>
        </p:blipFill>
        <p:spPr bwMode="auto">
          <a:xfrm>
            <a:off x="1500166" y="928670"/>
            <a:ext cx="5797721" cy="4092509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158" y="6215082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Gujrat</a:t>
            </a:r>
            <a:r>
              <a:rPr lang="en-US" b="1" dirty="0"/>
              <a:t> </a:t>
            </a:r>
            <a:r>
              <a:rPr lang="en-US" b="1" dirty="0" err="1"/>
              <a:t>Samachar</a:t>
            </a:r>
            <a:r>
              <a:rPr lang="en-US" b="1" dirty="0"/>
              <a:t> </a:t>
            </a:r>
            <a:r>
              <a:rPr lang="en-US" b="1" dirty="0" err="1"/>
              <a:t>Vadodara</a:t>
            </a:r>
            <a:r>
              <a:rPr lang="en-US" b="1" dirty="0"/>
              <a:t>, Date :-08-9-22 Page No:06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500166" y="1428736"/>
            <a:ext cx="5797721" cy="3428217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158" y="6215082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Free press (Eng) </a:t>
            </a:r>
            <a:r>
              <a:rPr lang="en-US" b="1" dirty="0" err="1"/>
              <a:t>Ahmedabad</a:t>
            </a:r>
            <a:r>
              <a:rPr lang="en-US" b="1" dirty="0"/>
              <a:t> Date:- 9-9-22 page no .02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/>
          <a:srcRect l="26903" t="35156" r="48939" b="21875"/>
          <a:stretch>
            <a:fillRect/>
          </a:stretch>
        </p:blipFill>
        <p:spPr bwMode="auto">
          <a:xfrm>
            <a:off x="2071670" y="714356"/>
            <a:ext cx="4890604" cy="4890604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158" y="6000768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The Economic Revolution (Eng) :-</a:t>
            </a:r>
            <a:r>
              <a:rPr lang="en-US" b="1" dirty="0" err="1" smtClean="0"/>
              <a:t>Ahmedabad</a:t>
            </a:r>
            <a:r>
              <a:rPr lang="en-US" b="1" dirty="0" smtClean="0"/>
              <a:t> Date:-12-9-22 page no 04,</a:t>
            </a:r>
            <a:endParaRPr lang="en-US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/>
          <a:srcRect l="46541" t="63215" r="4179" b="11282"/>
          <a:stretch>
            <a:fillRect/>
          </a:stretch>
        </p:blipFill>
        <p:spPr bwMode="auto">
          <a:xfrm>
            <a:off x="2143108" y="500042"/>
            <a:ext cx="5143047" cy="4731603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158" y="5988626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b="1" dirty="0"/>
              <a:t>Business Standard </a:t>
            </a:r>
            <a:r>
              <a:rPr lang="en-IN" b="1" dirty="0" err="1"/>
              <a:t>Ahmedabad</a:t>
            </a:r>
            <a:r>
              <a:rPr lang="en-US" b="1" dirty="0"/>
              <a:t>, Date :-09-9-22 Page No: 22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/>
          <a:srcRect l="49414" t="28320" r="29722" b="6250"/>
          <a:stretch>
            <a:fillRect/>
          </a:stretch>
        </p:blipFill>
        <p:spPr bwMode="auto">
          <a:xfrm>
            <a:off x="3000364" y="407026"/>
            <a:ext cx="2929448" cy="5165114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158" y="6000768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The Economic Revolution (</a:t>
            </a:r>
            <a:r>
              <a:rPr lang="en-US" b="1" dirty="0" err="1" smtClean="0"/>
              <a:t>Guj</a:t>
            </a:r>
            <a:r>
              <a:rPr lang="en-US" b="1" dirty="0" smtClean="0"/>
              <a:t>) </a:t>
            </a:r>
            <a:r>
              <a:rPr lang="en-US" b="1" dirty="0" err="1" smtClean="0"/>
              <a:t>Ahmedabad</a:t>
            </a:r>
            <a:r>
              <a:rPr lang="en-US" b="1" dirty="0" smtClean="0"/>
              <a:t>, Date:-12-9-22, page no .04</a:t>
            </a:r>
            <a:endParaRPr lang="en-US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/>
          <a:srcRect l="48777" t="66857" r="2446" b="11193"/>
          <a:stretch>
            <a:fillRect/>
          </a:stretch>
        </p:blipFill>
        <p:spPr bwMode="auto">
          <a:xfrm>
            <a:off x="1857356" y="714356"/>
            <a:ext cx="5339973" cy="4271978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158" y="6000768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Smart Investment (Eng) </a:t>
            </a:r>
            <a:r>
              <a:rPr lang="en-US" b="1" dirty="0" err="1" smtClean="0"/>
              <a:t>Ahmedabad</a:t>
            </a:r>
            <a:r>
              <a:rPr lang="en-US" b="1" dirty="0" smtClean="0"/>
              <a:t>, Date:-11-9-22 page no 04</a:t>
            </a:r>
            <a:endParaRPr lang="en-US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/>
          <a:srcRect l="3360" t="31744" r="56991" b="52001"/>
          <a:stretch>
            <a:fillRect/>
          </a:stretch>
        </p:blipFill>
        <p:spPr bwMode="auto">
          <a:xfrm>
            <a:off x="1500166" y="785794"/>
            <a:ext cx="5960571" cy="4344145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158" y="6000768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Smart Investment (</a:t>
            </a:r>
            <a:r>
              <a:rPr lang="en-US" b="1" dirty="0" err="1" smtClean="0"/>
              <a:t>Guj</a:t>
            </a:r>
            <a:r>
              <a:rPr lang="en-US" b="1" dirty="0" smtClean="0"/>
              <a:t>) </a:t>
            </a:r>
            <a:r>
              <a:rPr lang="en-US" b="1" dirty="0" err="1" smtClean="0"/>
              <a:t>Ahmedabad</a:t>
            </a:r>
            <a:r>
              <a:rPr lang="en-US" b="1" dirty="0" smtClean="0"/>
              <a:t>, Date:-12-9-22, Page no 06</a:t>
            </a:r>
            <a:endParaRPr lang="en-US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/>
          <a:srcRect l="58246" t="31647" r="1545" b="49008"/>
          <a:stretch>
            <a:fillRect/>
          </a:stretch>
        </p:blipFill>
        <p:spPr bwMode="auto">
          <a:xfrm>
            <a:off x="1714480" y="785794"/>
            <a:ext cx="5071116" cy="4337362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158" y="6000768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Loksatta</a:t>
            </a:r>
            <a:r>
              <a:rPr lang="en-US" b="1" dirty="0" smtClean="0"/>
              <a:t> </a:t>
            </a:r>
            <a:r>
              <a:rPr lang="en-US" b="1" dirty="0" err="1" smtClean="0"/>
              <a:t>Jansatta</a:t>
            </a:r>
            <a:r>
              <a:rPr lang="en-US" b="1" dirty="0" smtClean="0"/>
              <a:t>, </a:t>
            </a:r>
            <a:r>
              <a:rPr lang="en-US" b="1" dirty="0" smtClean="0"/>
              <a:t>Date:-</a:t>
            </a:r>
            <a:r>
              <a:rPr lang="en-US" b="1" dirty="0" smtClean="0"/>
              <a:t>19-9-22</a:t>
            </a:r>
            <a:r>
              <a:rPr lang="en-US" b="1" dirty="0" smtClean="0"/>
              <a:t>, Page no </a:t>
            </a:r>
            <a:r>
              <a:rPr lang="en-US" b="1" dirty="0" smtClean="0"/>
              <a:t>09</a:t>
            </a:r>
            <a:endParaRPr lang="en-US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l="72511" t="50977" r="3331" b="25586"/>
          <a:stretch>
            <a:fillRect/>
          </a:stretch>
        </p:blipFill>
        <p:spPr bwMode="auto">
          <a:xfrm>
            <a:off x="1428728" y="1214422"/>
            <a:ext cx="5936808" cy="3238259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158" y="6345816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Lube Report EMEA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928927" y="247919"/>
            <a:ext cx="3177406" cy="5883660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158" y="5857892"/>
            <a:ext cx="8501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https://www.bloomberg.com/press-releases/2022-09-02/maximus-subsidiary-secures-long-term-purchase-commitment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 l="3843" t="21484" r="4465" b="6250"/>
          <a:stretch>
            <a:fillRect/>
          </a:stretch>
        </p:blipFill>
        <p:spPr bwMode="auto">
          <a:xfrm>
            <a:off x="142844" y="785794"/>
            <a:ext cx="8642218" cy="3829468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158" y="5857892"/>
            <a:ext cx="8501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https://www.aninews.in/news/business/business/maximus-subsidiary-secures-long-term-purchase-commitment20220902191551/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 t="18554" r="20387"/>
          <a:stretch>
            <a:fillRect/>
          </a:stretch>
        </p:blipFill>
        <p:spPr bwMode="auto">
          <a:xfrm>
            <a:off x="642910" y="500042"/>
            <a:ext cx="7576415" cy="4357725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158" y="5857892"/>
            <a:ext cx="8501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http://www.ptinews.com/pressrelease/57103_press-subMaximus-subsidiary-secures-long-term-purchase-commitment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571480"/>
            <a:ext cx="7792479" cy="4855732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158" y="5857892"/>
            <a:ext cx="8501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http://www.uniindia.com/maximus-subsidiary-secures-long-term-purchase-commitment/prnewswire/news/2814154.html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rcRect l="8785" t="17578" r="8858" b="16992"/>
          <a:stretch>
            <a:fillRect/>
          </a:stretch>
        </p:blipFill>
        <p:spPr bwMode="auto">
          <a:xfrm>
            <a:off x="283023" y="857232"/>
            <a:ext cx="8646695" cy="3862190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158" y="5857892"/>
            <a:ext cx="8501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https://theprint.in/ani-press-releases/maximus-subsidiary-secures-long-term-purchase-commitment-2/1113879/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439874" y="1040901"/>
            <a:ext cx="6332993" cy="3494852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158" y="6215082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b="1" dirty="0"/>
              <a:t>Business Standard Mumbai</a:t>
            </a:r>
            <a:r>
              <a:rPr lang="en-US" b="1" dirty="0"/>
              <a:t>, Date :-09-9-22 Page No: 22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rcRect l="70278" t="25390" r="8858" b="6250"/>
          <a:stretch>
            <a:fillRect/>
          </a:stretch>
        </p:blipFill>
        <p:spPr bwMode="auto">
          <a:xfrm>
            <a:off x="2928926" y="236505"/>
            <a:ext cx="3129223" cy="5764263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158" y="5857892"/>
            <a:ext cx="8501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https://www.lokmattimes.com/business/maximus-subsidiary-secures-long-term-purchase-commitment/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857224" y="1000108"/>
            <a:ext cx="7618816" cy="4033491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158" y="5857892"/>
            <a:ext cx="8501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https://www.latestly.com/agency-news/business-news-maximus-subsidiary-secures-long-term-purchase-commitment-4158708.html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857224" y="1609987"/>
            <a:ext cx="7618816" cy="2813733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4282" y="428604"/>
            <a:ext cx="8929718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https://businessfortnight.com/maximus-subsidiary-secures-long-term-purchase-commitment/</a:t>
            </a:r>
            <a:endParaRPr lang="en-US" dirty="0"/>
          </a:p>
          <a:p>
            <a:endParaRPr lang="en-IN" dirty="0"/>
          </a:p>
          <a:p>
            <a:r>
              <a:rPr lang="en-US" dirty="0">
                <a:hlinkClick r:id="rId4"/>
              </a:rPr>
              <a:t>https://www.britishcolumbiatimes.com/news/maximus-subsidiary-secures-long-term-purchase-commitment20220902191545/</a:t>
            </a:r>
            <a:endParaRPr lang="en-US" dirty="0"/>
          </a:p>
          <a:p>
            <a:endParaRPr lang="en-IN" dirty="0"/>
          </a:p>
          <a:p>
            <a:r>
              <a:rPr lang="en-US" dirty="0">
                <a:hlinkClick r:id="rId5"/>
              </a:rPr>
              <a:t>https://www.tnewsdesk.com/business-news-maximus-subsidiary-secures-long-term-purchase-commitment/</a:t>
            </a:r>
            <a:endParaRPr lang="en-US" dirty="0"/>
          </a:p>
          <a:p>
            <a:endParaRPr lang="en-IN" dirty="0"/>
          </a:p>
          <a:p>
            <a:r>
              <a:rPr lang="en-US" dirty="0">
                <a:hlinkClick r:id="rId6"/>
              </a:rPr>
              <a:t>https://www.australiamorningtribune.com/news/maximus-subsidiary-secures-long-term-purchase-commitment20220902191545/</a:t>
            </a:r>
            <a:endParaRPr lang="en-US" dirty="0"/>
          </a:p>
          <a:p>
            <a:endParaRPr lang="en-IN" dirty="0"/>
          </a:p>
          <a:p>
            <a:r>
              <a:rPr lang="en-US" dirty="0">
                <a:hlinkClick r:id="rId7"/>
              </a:rPr>
              <a:t>https://www.dubaicityreporter.com/</a:t>
            </a:r>
            <a:endParaRPr lang="en-US" dirty="0"/>
          </a:p>
          <a:p>
            <a:endParaRPr lang="en-IN" dirty="0"/>
          </a:p>
          <a:p>
            <a:r>
              <a:rPr lang="en-US" dirty="0">
                <a:hlinkClick r:id="rId8"/>
              </a:rPr>
              <a:t>https://www.maldivesstarplus.com/news/maximus-subsidiary-secures-long-term-purchase-commitment20220902191545/</a:t>
            </a:r>
            <a:endParaRPr lang="en-US" dirty="0"/>
          </a:p>
          <a:p>
            <a:endParaRPr lang="en-IN" dirty="0"/>
          </a:p>
          <a:p>
            <a:r>
              <a:rPr lang="en-US" dirty="0">
                <a:hlinkClick r:id="rId9"/>
              </a:rPr>
              <a:t>https://indiashorts.com/maximus-subsidiary-secures-long-term-purchase-commitment/86480/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10"/>
              </a:rPr>
              <a:t>https://www.japantimestoday.com/news/maximus-subsidiary-secures-long-term-purchase-commitment20220902212211/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4282" y="428604"/>
            <a:ext cx="892971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/>
              </a:rPr>
              <a:t>https://worldbfn.com/prnw/?rkey=20220902EN62056&amp;filter=23778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hlinkClick r:id="rId4"/>
              </a:rPr>
              <a:t>http://windowtonews.com/pr-newswire-english.php?rkey=20220902EN62056&amp;filter=19687</a:t>
            </a:r>
            <a:endParaRPr lang="en-US" dirty="0" smtClean="0"/>
          </a:p>
          <a:p>
            <a:endParaRPr lang="en-IN" dirty="0" smtClean="0"/>
          </a:p>
          <a:p>
            <a:r>
              <a:rPr lang="en-US" dirty="0" smtClean="0">
                <a:hlinkClick r:id="rId5"/>
              </a:rPr>
              <a:t>https://news.webindia123.com/news/press_showdetailsPR.asp?id=1274264&amp;cat=PR%20News%20Wire</a:t>
            </a:r>
            <a:endParaRPr lang="en-US" dirty="0" smtClean="0"/>
          </a:p>
          <a:p>
            <a:endParaRPr lang="en-IN" dirty="0" smtClean="0"/>
          </a:p>
          <a:p>
            <a:r>
              <a:rPr lang="en-US" dirty="0" smtClean="0">
                <a:hlinkClick r:id="rId6"/>
              </a:rPr>
              <a:t>https://news.webindia123.com/news/press_showdetailsPR.asp?id=1274116&amp;cat=PR%20News%20Wire</a:t>
            </a:r>
            <a:endParaRPr lang="en-US" dirty="0" smtClean="0"/>
          </a:p>
          <a:p>
            <a:endParaRPr lang="en-IN" dirty="0" smtClean="0"/>
          </a:p>
          <a:p>
            <a:r>
              <a:rPr lang="en-US" dirty="0" smtClean="0">
                <a:hlinkClick r:id="rId7"/>
              </a:rPr>
              <a:t>https://news.webindia123.com/news/press_showdetailsPR.asp?id=1273956&amp;cat=PR%20News%20Wire</a:t>
            </a:r>
            <a:endParaRPr lang="en-US" dirty="0" smtClean="0"/>
          </a:p>
          <a:p>
            <a:endParaRPr lang="en-IN" dirty="0" smtClean="0"/>
          </a:p>
          <a:p>
            <a:r>
              <a:rPr lang="en-US" dirty="0" smtClean="0">
                <a:hlinkClick r:id="rId8"/>
              </a:rPr>
              <a:t>https://news.webindia123.com/news/press_showdetailsPR.asp?id=1273771&amp;cat=PR%20News%20Wire</a:t>
            </a:r>
            <a:endParaRPr lang="en-US" dirty="0" smtClean="0"/>
          </a:p>
          <a:p>
            <a:endParaRPr lang="en-IN" dirty="0" smtClean="0"/>
          </a:p>
          <a:p>
            <a:r>
              <a:rPr lang="en-US" dirty="0" smtClean="0">
                <a:hlinkClick r:id="rId9"/>
              </a:rPr>
              <a:t>https://uttarakhandnewsnetwork.com/press-release-pr-news-wire/?rkey=20220902EN62056&amp;filter=14497</a:t>
            </a:r>
            <a:endParaRPr lang="en-US" dirty="0" smtClean="0"/>
          </a:p>
          <a:p>
            <a:endParaRPr lang="en-IN" dirty="0" smtClean="0"/>
          </a:p>
          <a:p>
            <a:r>
              <a:rPr lang="en-US" dirty="0" smtClean="0">
                <a:hlinkClick r:id="rId10"/>
              </a:rPr>
              <a:t>https://www.tripuraindia.in/press-release?rkey=20220902EN62056&amp;filter=18753</a:t>
            </a:r>
            <a:endParaRPr lang="en-US" dirty="0" smtClean="0"/>
          </a:p>
          <a:p>
            <a:endParaRPr lang="en-IN" dirty="0" smtClean="0"/>
          </a:p>
          <a:p>
            <a:r>
              <a:rPr lang="en-US" dirty="0" smtClean="0"/>
              <a:t>https://theindiabizz.com/pr-newswire/?rkey=20220902EN62056&amp;filter=22970</a:t>
            </a:r>
            <a:endParaRPr lang="en-US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4282" y="428604"/>
            <a:ext cx="8929718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/>
              </a:rPr>
              <a:t>https://the-good.in/pr-newswire/?rkey=20220902EN62056&amp;filter=22019</a:t>
            </a:r>
            <a:endParaRPr lang="en-US" dirty="0" smtClean="0"/>
          </a:p>
          <a:p>
            <a:endParaRPr lang="en-IN" dirty="0" smtClean="0"/>
          </a:p>
          <a:p>
            <a:r>
              <a:rPr lang="en-US" dirty="0" smtClean="0">
                <a:hlinkClick r:id="rId4"/>
              </a:rPr>
              <a:t>http://www.thereportingtoday.com/newswire/?rkey=20220902EN62056&amp;filter=20784</a:t>
            </a:r>
            <a:endParaRPr lang="en-US" dirty="0" smtClean="0"/>
          </a:p>
          <a:p>
            <a:endParaRPr lang="en-IN" dirty="0" smtClean="0"/>
          </a:p>
          <a:p>
            <a:r>
              <a:rPr lang="en-US" dirty="0" smtClean="0">
                <a:hlinkClick r:id="rId5"/>
              </a:rPr>
              <a:t>http://thenewswatch.co.in/wp/pr-newswire/?rkey=20220902EN62056&amp;filter=20254</a:t>
            </a:r>
            <a:endParaRPr lang="en-US" dirty="0" smtClean="0"/>
          </a:p>
          <a:p>
            <a:endParaRPr lang="en-IN" dirty="0" smtClean="0"/>
          </a:p>
          <a:p>
            <a:r>
              <a:rPr lang="en-US" dirty="0" smtClean="0">
                <a:hlinkClick r:id="rId6"/>
              </a:rPr>
              <a:t>https://spoindia.org/press-pr-newswire/?rkey=20220902EN62056&amp;filter=20001</a:t>
            </a:r>
            <a:endParaRPr lang="en-US" dirty="0" smtClean="0"/>
          </a:p>
          <a:p>
            <a:endParaRPr lang="en-IN" dirty="0" smtClean="0"/>
          </a:p>
          <a:p>
            <a:r>
              <a:rPr lang="en-US" dirty="0" smtClean="0">
                <a:hlinkClick r:id="rId7"/>
              </a:rPr>
              <a:t>https://www.sptimes.in/p/prnewswire.html?rkey=20220902EN62056&amp;filter=23469</a:t>
            </a:r>
            <a:endParaRPr lang="en-US" dirty="0" smtClean="0"/>
          </a:p>
          <a:p>
            <a:endParaRPr lang="en-IN" dirty="0" smtClean="0"/>
          </a:p>
          <a:p>
            <a:r>
              <a:rPr lang="en-US" dirty="0" smtClean="0">
                <a:hlinkClick r:id="rId8"/>
              </a:rPr>
              <a:t>https://www.socialnews.xyz/pr-newswire/?rkey=20220902EN62056&amp;filter=15405</a:t>
            </a:r>
            <a:r>
              <a:rPr lang="en-US" dirty="0" smtClean="0"/>
              <a:t>    	</a:t>
            </a:r>
          </a:p>
          <a:p>
            <a:endParaRPr lang="en-IN" dirty="0" smtClean="0"/>
          </a:p>
          <a:p>
            <a:r>
              <a:rPr lang="en-US" dirty="0" smtClean="0">
                <a:hlinkClick r:id="rId9"/>
              </a:rPr>
              <a:t>https://smestreet.in/infocus/prnewswireindia/?rkey=20220902EN62056&amp;filter=15935</a:t>
            </a:r>
            <a:endParaRPr lang="en-US" dirty="0" smtClean="0"/>
          </a:p>
          <a:p>
            <a:endParaRPr lang="en-IN" dirty="0" smtClean="0"/>
          </a:p>
          <a:p>
            <a:r>
              <a:rPr lang="en-US" dirty="0" smtClean="0">
                <a:hlinkClick r:id="rId10"/>
              </a:rPr>
              <a:t>https://www.sangritoday.com/spotlight/prnewswire?rkey=20220902EN62056&amp;filter=22762</a:t>
            </a:r>
            <a:endParaRPr lang="en-US" dirty="0" smtClean="0"/>
          </a:p>
          <a:p>
            <a:endParaRPr lang="en-IN" dirty="0" smtClean="0"/>
          </a:p>
          <a:p>
            <a:r>
              <a:rPr lang="en-US" dirty="0" smtClean="0">
                <a:hlinkClick r:id="rId11"/>
              </a:rPr>
              <a:t>https://en.sangritimes.com/prnewswire?rkey=20220902EN62056&amp;filter=21009</a:t>
            </a:r>
            <a:endParaRPr lang="en-US" dirty="0" smtClean="0"/>
          </a:p>
          <a:p>
            <a:endParaRPr lang="en-IN" dirty="0" smtClean="0"/>
          </a:p>
          <a:p>
            <a:r>
              <a:rPr lang="en-US" dirty="0" smtClean="0">
                <a:hlinkClick r:id="rId12"/>
              </a:rPr>
              <a:t>https://sambadenglish.com/prnews/?rkey=20220902EN62056&amp;filter=4968</a:t>
            </a:r>
            <a:endParaRPr lang="en-US" dirty="0" smtClean="0"/>
          </a:p>
          <a:p>
            <a:endParaRPr lang="en-IN" dirty="0" smtClean="0"/>
          </a:p>
          <a:p>
            <a:r>
              <a:rPr lang="en-US" dirty="0" smtClean="0">
                <a:hlinkClick r:id="rId13"/>
              </a:rPr>
              <a:t>https://reviewstreet.in/news-reviews-mobiles-gadgets-pcs-automobile/prnewswireindia/?rkey=20220902EN62056&amp;filter=15937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4282" y="428604"/>
            <a:ext cx="8929718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/>
              </a:rPr>
              <a:t>https://englishnews.reporterstoday.com/pr-newswire/?rkey=20220902EN62056&amp;filter=20068</a:t>
            </a:r>
            <a:endParaRPr lang="en-US" dirty="0" smtClean="0"/>
          </a:p>
          <a:p>
            <a:endParaRPr lang="en-IN" dirty="0" smtClean="0"/>
          </a:p>
          <a:p>
            <a:r>
              <a:rPr lang="en-US" dirty="0" smtClean="0">
                <a:hlinkClick r:id="rId4"/>
              </a:rPr>
              <a:t>https://reportstory.com/pr-newswire/?start=316&amp;filter=19806</a:t>
            </a:r>
            <a:endParaRPr lang="en-US" dirty="0" smtClean="0"/>
          </a:p>
          <a:p>
            <a:endParaRPr lang="en-IN" dirty="0" smtClean="0"/>
          </a:p>
          <a:p>
            <a:r>
              <a:rPr lang="en-US" dirty="0" smtClean="0">
                <a:hlinkClick r:id="rId5"/>
              </a:rPr>
              <a:t>https://reportstory.com/pr-newswire/?start=3&amp;filter=19806</a:t>
            </a:r>
            <a:endParaRPr lang="en-US" dirty="0" smtClean="0"/>
          </a:p>
          <a:p>
            <a:endParaRPr lang="en-IN" dirty="0" smtClean="0"/>
          </a:p>
          <a:p>
            <a:r>
              <a:rPr lang="en-US" dirty="0" smtClean="0">
                <a:hlinkClick r:id="rId6"/>
              </a:rPr>
              <a:t>https://reportstory.com/pr-newswire/?rkey=20220902EN62056&amp;filter=19806</a:t>
            </a:r>
            <a:endParaRPr lang="en-US" dirty="0" smtClean="0"/>
          </a:p>
          <a:p>
            <a:endParaRPr lang="en-IN" dirty="0" smtClean="0"/>
          </a:p>
          <a:p>
            <a:r>
              <a:rPr lang="en-US" dirty="0" smtClean="0">
                <a:hlinkClick r:id="rId7"/>
              </a:rPr>
              <a:t>https://reportodisha.com/press-releases/?rkey=20220902EN62056&amp;filter=19014</a:t>
            </a:r>
            <a:endParaRPr lang="en-US" dirty="0" smtClean="0"/>
          </a:p>
          <a:p>
            <a:endParaRPr lang="en-IN" dirty="0" smtClean="0"/>
          </a:p>
          <a:p>
            <a:r>
              <a:rPr lang="en-US" dirty="0" smtClean="0">
                <a:hlinkClick r:id="rId8"/>
              </a:rPr>
              <a:t>https://readbox.in/pr-newswire/?rkey=20220902EN62056&amp;filter=22117</a:t>
            </a:r>
            <a:endParaRPr lang="en-US" dirty="0" smtClean="0"/>
          </a:p>
          <a:p>
            <a:endParaRPr lang="en-IN" dirty="0" smtClean="0"/>
          </a:p>
          <a:p>
            <a:r>
              <a:rPr lang="en-US" dirty="0" smtClean="0">
                <a:hlinkClick r:id="rId9"/>
              </a:rPr>
              <a:t>https://www.rajasthanhorizon.com/p/prnewswire.html?rkey=20220902EN62056&amp;filter=23459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hlinkClick r:id="rId10"/>
              </a:rPr>
              <a:t>http://www.ptinews.com/pressrelease/57103_press-submaximus-subsidiary-secures-long-term-purchase-commitment</a:t>
            </a:r>
            <a:endParaRPr lang="en-US" dirty="0" smtClean="0"/>
          </a:p>
          <a:p>
            <a:endParaRPr lang="en-IN" dirty="0" smtClean="0"/>
          </a:p>
          <a:p>
            <a:r>
              <a:rPr lang="en-US" dirty="0" smtClean="0">
                <a:hlinkClick r:id="rId11"/>
              </a:rPr>
              <a:t>http://www.prativad.com/Newswireeng.php?rkey=20220902EN62056&amp;filter=19411</a:t>
            </a:r>
            <a:endParaRPr lang="en-US" dirty="0" smtClean="0"/>
          </a:p>
          <a:p>
            <a:endParaRPr lang="en-IN" dirty="0" smtClean="0"/>
          </a:p>
          <a:p>
            <a:r>
              <a:rPr lang="en-US" dirty="0" smtClean="0">
                <a:hlinkClick r:id="rId12"/>
              </a:rPr>
              <a:t>https://www.prnewswire.com/in/news-releases/maximus-subsidiary-secures-long-term-purchase-commitment-848590449.html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4282" y="285728"/>
            <a:ext cx="8929718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/>
              </a:rPr>
              <a:t>https://perfectnews.live/prnewswire/?rkey=20220902EN62056&amp;filter=21266</a:t>
            </a:r>
            <a:endParaRPr lang="en-US" dirty="0" smtClean="0"/>
          </a:p>
          <a:p>
            <a:endParaRPr lang="en-IN" dirty="0" smtClean="0"/>
          </a:p>
          <a:p>
            <a:r>
              <a:rPr lang="en-US" dirty="0" smtClean="0">
                <a:hlinkClick r:id="rId4"/>
              </a:rPr>
              <a:t>https://parentingbharat.com/pr-newswire/?rkey=20220902EN62056&amp;filter=24454</a:t>
            </a:r>
            <a:endParaRPr lang="en-US" dirty="0" smtClean="0"/>
          </a:p>
          <a:p>
            <a:endParaRPr lang="en-IN" dirty="0" smtClean="0"/>
          </a:p>
          <a:p>
            <a:r>
              <a:rPr lang="en-US" dirty="0" smtClean="0">
                <a:hlinkClick r:id="rId5"/>
              </a:rPr>
              <a:t>http://www.onenewspage.com/prnewswire.php?rkey=20220902EN62056&amp;filter=3968</a:t>
            </a:r>
            <a:endParaRPr lang="en-US" dirty="0" smtClean="0"/>
          </a:p>
          <a:p>
            <a:endParaRPr lang="en-IN" dirty="0" smtClean="0"/>
          </a:p>
          <a:p>
            <a:r>
              <a:rPr lang="en-US" dirty="0" smtClean="0">
                <a:hlinkClick r:id="rId6"/>
              </a:rPr>
              <a:t>http://odisharay.com/pressreleases.php?rkey=20220902EN62056&amp;filter=20944</a:t>
            </a:r>
            <a:endParaRPr lang="en-US" dirty="0" smtClean="0"/>
          </a:p>
          <a:p>
            <a:endParaRPr lang="en-IN" dirty="0" smtClean="0"/>
          </a:p>
          <a:p>
            <a:r>
              <a:rPr lang="en-US" dirty="0" smtClean="0">
                <a:hlinkClick r:id="rId7"/>
              </a:rPr>
              <a:t>https://odishanewstune.com/press-releases/?rkey=20220902EN62056&amp;filter=19427</a:t>
            </a:r>
            <a:endParaRPr lang="en-US" dirty="0" smtClean="0"/>
          </a:p>
          <a:p>
            <a:endParaRPr lang="en-IN" dirty="0" smtClean="0"/>
          </a:p>
          <a:p>
            <a:r>
              <a:rPr lang="en-US" dirty="0" smtClean="0">
                <a:hlinkClick r:id="rId8"/>
              </a:rPr>
              <a:t>http://www.odishabytes.com/pr-newswire/?rkey=20220902EN62056&amp;filter=18897</a:t>
            </a:r>
            <a:endParaRPr lang="en-US" dirty="0" smtClean="0"/>
          </a:p>
          <a:p>
            <a:endParaRPr lang="en-IN" dirty="0" smtClean="0"/>
          </a:p>
          <a:p>
            <a:r>
              <a:rPr lang="en-US" dirty="0" smtClean="0">
                <a:hlinkClick r:id="rId9"/>
              </a:rPr>
              <a:t>https://odishabarta.com/press-release/?rkey=20220902EN62056&amp;filter=20444</a:t>
            </a:r>
            <a:endParaRPr lang="en-US" dirty="0" smtClean="0"/>
          </a:p>
          <a:p>
            <a:endParaRPr lang="en-IN" dirty="0" smtClean="0"/>
          </a:p>
          <a:p>
            <a:r>
              <a:rPr lang="en-US" dirty="0" smtClean="0">
                <a:hlinkClick r:id="rId10"/>
              </a:rPr>
              <a:t>https://nrinews24x7.com/pr-news/?rkey=20220902EN62056&amp;filter=4972</a:t>
            </a:r>
            <a:endParaRPr lang="en-US" dirty="0" smtClean="0"/>
          </a:p>
          <a:p>
            <a:endParaRPr lang="en-IN" dirty="0" smtClean="0"/>
          </a:p>
          <a:p>
            <a:r>
              <a:rPr lang="en-US" dirty="0" smtClean="0">
                <a:hlinkClick r:id="rId11"/>
              </a:rPr>
              <a:t>https://www.newznew.com/press-releases/?rkey=20220902EN62056&amp;filter=16908</a:t>
            </a:r>
            <a:endParaRPr lang="en-US" dirty="0" smtClean="0"/>
          </a:p>
          <a:p>
            <a:endParaRPr lang="en-IN" dirty="0" smtClean="0"/>
          </a:p>
          <a:p>
            <a:r>
              <a:rPr lang="en-US" dirty="0" smtClean="0">
                <a:hlinkClick r:id="rId12"/>
              </a:rPr>
              <a:t>http://www.newsr.in/prnewswire.php?rkey=20220902EN62056&amp;filter=5070</a:t>
            </a:r>
            <a:endParaRPr lang="en-US" dirty="0" smtClean="0"/>
          </a:p>
          <a:p>
            <a:endParaRPr lang="en-IN" dirty="0" smtClean="0"/>
          </a:p>
          <a:p>
            <a:r>
              <a:rPr lang="en-US" dirty="0" smtClean="0">
                <a:hlinkClick r:id="rId13"/>
              </a:rPr>
              <a:t>http://www.newscontrolroom.com/pr-newswire/?rkey=20220902EN62056&amp;filter=19537</a:t>
            </a:r>
            <a:endParaRPr lang="en-US" dirty="0" smtClean="0"/>
          </a:p>
          <a:p>
            <a:endParaRPr lang="en-IN" dirty="0" smtClean="0"/>
          </a:p>
          <a:p>
            <a:r>
              <a:rPr lang="en-US" dirty="0" smtClean="0">
                <a:hlinkClick r:id="rId14"/>
              </a:rPr>
              <a:t>https://www.newsblare.com/pr-newswire/?rkey=20220902EN62056&amp;filter=20902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4282" y="285728"/>
            <a:ext cx="8929718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/>
              </a:rPr>
              <a:t>http://media.newswire.ca/newssuperfastblog.html?rkey=20220902EN62056&amp;filter=10033</a:t>
            </a:r>
            <a:endParaRPr lang="en-US" dirty="0" smtClean="0"/>
          </a:p>
          <a:p>
            <a:endParaRPr lang="en-IN" dirty="0" smtClean="0"/>
          </a:p>
          <a:p>
            <a:r>
              <a:rPr lang="en-US" dirty="0" smtClean="0">
                <a:hlinkClick r:id="rId4"/>
              </a:rPr>
              <a:t>https://newsdeck.in/pressreleases/?rkey=20220902EN62056&amp;filter=22015</a:t>
            </a:r>
            <a:endParaRPr lang="en-US" dirty="0" smtClean="0"/>
          </a:p>
          <a:p>
            <a:endParaRPr lang="en-IN" dirty="0" smtClean="0"/>
          </a:p>
          <a:p>
            <a:r>
              <a:rPr lang="en-US" dirty="0" smtClean="0">
                <a:hlinkClick r:id="rId5"/>
              </a:rPr>
              <a:t>https://newschronicle.in/pr-newswire/?rkey=20220902EN62056&amp;filter=20256</a:t>
            </a:r>
            <a:endParaRPr lang="en-US" dirty="0" smtClean="0"/>
          </a:p>
          <a:p>
            <a:endParaRPr lang="en-IN" dirty="0" smtClean="0"/>
          </a:p>
          <a:p>
            <a:r>
              <a:rPr lang="en-US" dirty="0" smtClean="0">
                <a:hlinkClick r:id="rId6"/>
              </a:rPr>
              <a:t>https://www.newdelhitimes.com/news-release/?rkey=20220902EN62056&amp;filter=5147</a:t>
            </a:r>
            <a:endParaRPr lang="en-US" dirty="0" smtClean="0"/>
          </a:p>
          <a:p>
            <a:endParaRPr lang="en-IN" dirty="0" smtClean="0"/>
          </a:p>
          <a:p>
            <a:r>
              <a:rPr lang="en-US" dirty="0" smtClean="0">
                <a:hlinkClick r:id="rId7"/>
              </a:rPr>
              <a:t>http://nasheman.in/newswire/?rkey=20220902EN62056&amp;filter=11016</a:t>
            </a:r>
            <a:endParaRPr lang="en-US" dirty="0" smtClean="0"/>
          </a:p>
          <a:p>
            <a:endParaRPr lang="en-IN" dirty="0" smtClean="0"/>
          </a:p>
          <a:p>
            <a:r>
              <a:rPr lang="en-US" dirty="0" smtClean="0">
                <a:hlinkClick r:id="rId8"/>
              </a:rPr>
              <a:t>https://en.marudharabharti.com/p/prnewswire.html?rkey=20220902EN62056&amp;filter=23205</a:t>
            </a:r>
            <a:endParaRPr lang="en-US" dirty="0" smtClean="0"/>
          </a:p>
          <a:p>
            <a:endParaRPr lang="en-IN" dirty="0" smtClean="0"/>
          </a:p>
          <a:p>
            <a:r>
              <a:rPr lang="en-US" dirty="0" smtClean="0">
                <a:hlinkClick r:id="rId9"/>
              </a:rPr>
              <a:t>https://market.theindiabizz.com/pr-newswire/?rkey=20220902EN62056&amp;filter=23663</a:t>
            </a:r>
            <a:endParaRPr lang="en-US" dirty="0" smtClean="0"/>
          </a:p>
          <a:p>
            <a:endParaRPr lang="en-IN" dirty="0" smtClean="0"/>
          </a:p>
          <a:p>
            <a:r>
              <a:rPr lang="en-US" dirty="0" smtClean="0">
                <a:hlinkClick r:id="rId10"/>
              </a:rPr>
              <a:t>https://www.manifoldtimes.com/pr-newswire/?rkey=20220902EN62056&amp;filter=20785</a:t>
            </a:r>
            <a:endParaRPr lang="en-US" dirty="0" smtClean="0"/>
          </a:p>
          <a:p>
            <a:endParaRPr lang="en-IN" dirty="0" smtClean="0"/>
          </a:p>
          <a:p>
            <a:r>
              <a:rPr lang="en-US" dirty="0" smtClean="0">
                <a:hlinkClick r:id="rId11"/>
              </a:rPr>
              <a:t>http://www.mangalorean.com/pr-newswire/?rkey=20220902EN62056&amp;filter=17665</a:t>
            </a:r>
            <a:endParaRPr lang="en-US" dirty="0" smtClean="0"/>
          </a:p>
          <a:p>
            <a:endParaRPr lang="en-IN" dirty="0" smtClean="0"/>
          </a:p>
          <a:p>
            <a:r>
              <a:rPr lang="en-US" dirty="0" smtClean="0">
                <a:hlinkClick r:id="rId12"/>
              </a:rPr>
              <a:t>https://livechronicle.in/pr-newswire/?rkey=20220902EN62056&amp;filter=22011</a:t>
            </a:r>
            <a:endParaRPr lang="en-US" dirty="0" smtClean="0"/>
          </a:p>
          <a:p>
            <a:endParaRPr lang="en-IN" dirty="0" smtClean="0"/>
          </a:p>
          <a:p>
            <a:r>
              <a:rPr lang="en-US" dirty="0" smtClean="0">
                <a:hlinkClick r:id="rId13"/>
              </a:rPr>
              <a:t>https://lifeandtrendz.com/news/prnewswire/?rkey=20220902EN62056&amp;amp;filter=22944</a:t>
            </a:r>
            <a:endParaRPr lang="en-US" dirty="0" smtClean="0"/>
          </a:p>
          <a:p>
            <a:endParaRPr lang="en-IN" dirty="0" smtClean="0"/>
          </a:p>
          <a:p>
            <a:r>
              <a:rPr lang="en-US" dirty="0" smtClean="0">
                <a:hlinkClick r:id="rId14"/>
              </a:rPr>
              <a:t>http://www.lang1234.info/prnewswire.html/?rkey=20220902EN62056&amp;filter=10756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4282" y="285728"/>
            <a:ext cx="8929718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/>
              </a:rPr>
              <a:t>http://www.hydnews.net/pr-newswire?rkey=20220902EN62056&amp;filter=20977</a:t>
            </a:r>
            <a:endParaRPr lang="en-US" b="1" dirty="0"/>
          </a:p>
          <a:p>
            <a:endParaRPr lang="en-IN" b="1" dirty="0" smtClean="0"/>
          </a:p>
          <a:p>
            <a:r>
              <a:rPr lang="en-US" dirty="0" smtClean="0">
                <a:hlinkClick r:id="rId4"/>
              </a:rPr>
              <a:t>https://en.jalorelive.com/p/prnewswire.html?rkey=20220902EN62056&amp;filter=23504</a:t>
            </a:r>
            <a:endParaRPr lang="en-US" dirty="0" smtClean="0"/>
          </a:p>
          <a:p>
            <a:endParaRPr lang="en-IN" dirty="0" smtClean="0"/>
          </a:p>
          <a:p>
            <a:r>
              <a:rPr lang="en-US" dirty="0" smtClean="0">
                <a:hlinkClick r:id="rId5"/>
              </a:rPr>
              <a:t>https://www.iqstock.news/n/maximus-subsidiary-secures-long-term-purchase-commitment-4483208/</a:t>
            </a:r>
            <a:endParaRPr lang="en-US" dirty="0" smtClean="0"/>
          </a:p>
          <a:p>
            <a:endParaRPr lang="en-IN" dirty="0" smtClean="0"/>
          </a:p>
          <a:p>
            <a:r>
              <a:rPr lang="en-US" dirty="0" smtClean="0">
                <a:hlinkClick r:id="rId6"/>
              </a:rPr>
              <a:t>https://invested.one/prnw/?rkey=20220902EN62056&amp;filter=23780</a:t>
            </a:r>
            <a:endParaRPr lang="en-US" dirty="0" smtClean="0"/>
          </a:p>
          <a:p>
            <a:endParaRPr lang="en-IN" dirty="0" smtClean="0"/>
          </a:p>
          <a:p>
            <a:r>
              <a:rPr lang="en-US" dirty="0" smtClean="0">
                <a:hlinkClick r:id="rId7"/>
              </a:rPr>
              <a:t>https://english.instanews24x7.com/press-releases?rkey=20220902EN62056&amp;filter=20045</a:t>
            </a:r>
            <a:endParaRPr lang="en-US" dirty="0" smtClean="0"/>
          </a:p>
          <a:p>
            <a:endParaRPr lang="en-IN" dirty="0" smtClean="0"/>
          </a:p>
          <a:p>
            <a:r>
              <a:rPr lang="en-US" dirty="0" smtClean="0">
                <a:hlinkClick r:id="rId8"/>
              </a:rPr>
              <a:t>https://insightonlinenews.in/english-press-release/?rkey=20220902EN62056&amp;filter=20283</a:t>
            </a:r>
            <a:endParaRPr lang="en-US" dirty="0" smtClean="0"/>
          </a:p>
          <a:p>
            <a:endParaRPr lang="en-IN" dirty="0" smtClean="0"/>
          </a:p>
          <a:p>
            <a:r>
              <a:rPr lang="en-US" dirty="0" smtClean="0">
                <a:hlinkClick r:id="rId9"/>
              </a:rPr>
              <a:t>http://indoredilse.com/english-news/?rkey=20220902EN62056&amp;filter=10474</a:t>
            </a:r>
            <a:endParaRPr lang="en-US" dirty="0" smtClean="0"/>
          </a:p>
          <a:p>
            <a:endParaRPr lang="en-IN" dirty="0" smtClean="0"/>
          </a:p>
          <a:p>
            <a:r>
              <a:rPr lang="en-US" dirty="0" smtClean="0">
                <a:hlinkClick r:id="rId10"/>
              </a:rPr>
              <a:t>https://indianspectator.com/prnewswire/?rkey=20220902EN62056&amp;filter=21881</a:t>
            </a:r>
            <a:endParaRPr lang="en-US" dirty="0" smtClean="0"/>
          </a:p>
          <a:p>
            <a:endParaRPr lang="en-IN" dirty="0" smtClean="0"/>
          </a:p>
          <a:p>
            <a:r>
              <a:rPr lang="en-US" dirty="0" smtClean="0">
                <a:hlinkClick r:id="rId11"/>
              </a:rPr>
              <a:t>http://indianpowersector.com/prnews/?rkey=20220902EN62056&amp;filter=4997</a:t>
            </a:r>
            <a:endParaRPr lang="en-US" dirty="0" smtClean="0"/>
          </a:p>
          <a:p>
            <a:endParaRPr lang="en-IN" dirty="0" smtClean="0"/>
          </a:p>
          <a:p>
            <a:r>
              <a:rPr lang="en-US" dirty="0" smtClean="0">
                <a:hlinkClick r:id="rId12"/>
              </a:rPr>
              <a:t>http://indiannerve.com/in-press/?rkey=20220902EN62056&amp;filter=6492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>
                <a:hlinkClick r:id="rId13"/>
              </a:rPr>
              <a:t>https://www.indiatoday.in/pr-newswire?rkey=20220902EN62056&amp;filter=4315</a:t>
            </a:r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4282" y="285728"/>
            <a:ext cx="8929718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/>
              </a:rPr>
              <a:t>http://news.indiaonline.in/prnewswire?rkey=20220902EN62056&amp;filter=4991</a:t>
            </a:r>
            <a:endParaRPr lang="en-US" dirty="0" smtClean="0"/>
          </a:p>
          <a:p>
            <a:endParaRPr lang="en-IN" dirty="0" smtClean="0"/>
          </a:p>
          <a:p>
            <a:r>
              <a:rPr lang="en-US" dirty="0" smtClean="0">
                <a:hlinkClick r:id="rId4"/>
              </a:rPr>
              <a:t>http://www.indiainfoline.com/prnewswire?rkey=20220902EN62056&amp;filter=4993</a:t>
            </a:r>
            <a:endParaRPr lang="en-US" dirty="0" smtClean="0"/>
          </a:p>
          <a:p>
            <a:endParaRPr lang="en-IN" dirty="0" smtClean="0"/>
          </a:p>
          <a:p>
            <a:r>
              <a:rPr lang="en-US" dirty="0" smtClean="0">
                <a:hlinkClick r:id="rId5"/>
              </a:rPr>
              <a:t>https://imp.news/prnw/?rkey=20220902EN62056&amp;filter=23444</a:t>
            </a:r>
            <a:endParaRPr lang="en-US" dirty="0" smtClean="0"/>
          </a:p>
          <a:p>
            <a:endParaRPr lang="en-IN" dirty="0" smtClean="0"/>
          </a:p>
          <a:p>
            <a:r>
              <a:rPr lang="en-US" dirty="0" smtClean="0">
                <a:hlinkClick r:id="rId6"/>
              </a:rPr>
              <a:t>https://ibtn9.com/pr-newswire/?rkey=20220902EN62056&amp;filter=12202</a:t>
            </a:r>
            <a:endParaRPr lang="en-US" dirty="0" smtClean="0"/>
          </a:p>
          <a:p>
            <a:endParaRPr lang="en-IN" dirty="0" smtClean="0"/>
          </a:p>
          <a:p>
            <a:r>
              <a:rPr lang="en-US" dirty="0" smtClean="0">
                <a:hlinkClick r:id="rId7"/>
              </a:rPr>
              <a:t>https://ibgnews.com/pr-newswire-news/?rkey=20220902EN62056&amp;filter=19585</a:t>
            </a:r>
            <a:endParaRPr lang="en-US" dirty="0" smtClean="0"/>
          </a:p>
          <a:p>
            <a:endParaRPr lang="en-IN" dirty="0" smtClean="0"/>
          </a:p>
          <a:p>
            <a:r>
              <a:rPr lang="en-US" dirty="0" smtClean="0">
                <a:hlinkClick r:id="rId8"/>
              </a:rPr>
              <a:t>http://www.hellomumbainews.com/hello-business/?rkey=20220902EN62056&amp;filter=12313</a:t>
            </a:r>
            <a:endParaRPr lang="en-US" dirty="0" smtClean="0"/>
          </a:p>
          <a:p>
            <a:endParaRPr lang="en-IN" dirty="0" smtClean="0"/>
          </a:p>
          <a:p>
            <a:r>
              <a:rPr lang="en-US" dirty="0" smtClean="0">
                <a:hlinkClick r:id="rId9"/>
              </a:rPr>
              <a:t>https://en.hamarasamachar.in/p/prnewswire.html?rkey=20220902EN62056&amp;filter=23471</a:t>
            </a:r>
            <a:endParaRPr lang="en-US" dirty="0" smtClean="0"/>
          </a:p>
          <a:p>
            <a:endParaRPr lang="en-IN" dirty="0" smtClean="0"/>
          </a:p>
          <a:p>
            <a:r>
              <a:rPr lang="en-US" dirty="0" smtClean="0">
                <a:hlinkClick r:id="rId10"/>
              </a:rPr>
              <a:t>https://groundreport.in/pr-news-english-2/?rkey=20220902EN62056&amp;filter=20940</a:t>
            </a:r>
            <a:endParaRPr lang="en-US" dirty="0" smtClean="0"/>
          </a:p>
          <a:p>
            <a:endParaRPr lang="en-IN" dirty="0" smtClean="0"/>
          </a:p>
          <a:p>
            <a:r>
              <a:rPr lang="en-US" dirty="0" smtClean="0">
                <a:hlinkClick r:id="rId11"/>
              </a:rPr>
              <a:t>https://goodreport.in/pr-newswire/?rkey=20220902EN62056&amp;filter=22013</a:t>
            </a:r>
            <a:endParaRPr lang="en-US" dirty="0" smtClean="0"/>
          </a:p>
          <a:p>
            <a:endParaRPr lang="en-IN" dirty="0" smtClean="0"/>
          </a:p>
          <a:p>
            <a:r>
              <a:rPr lang="en-US" dirty="0" smtClean="0">
                <a:hlinkClick r:id="rId12"/>
              </a:rPr>
              <a:t>https://goearth.in/pr-newswire/?rkey=20220902EN62056&amp;filter=20252</a:t>
            </a:r>
            <a:endParaRPr lang="en-US" dirty="0" smtClean="0"/>
          </a:p>
          <a:p>
            <a:endParaRPr lang="en-IN" dirty="0" smtClean="0"/>
          </a:p>
          <a:p>
            <a:r>
              <a:rPr lang="en-US" dirty="0" smtClean="0">
                <a:hlinkClick r:id="rId13"/>
              </a:rPr>
              <a:t>https://globalprimenews.com/prnewswire/?rkey=20220902EN62056&amp;filter=19416</a:t>
            </a:r>
            <a:endParaRPr lang="en-US" dirty="0" smtClean="0"/>
          </a:p>
          <a:p>
            <a:endParaRPr lang="en-IN" dirty="0" smtClean="0"/>
          </a:p>
          <a:p>
            <a:r>
              <a:rPr lang="en-US" dirty="0" smtClean="0">
                <a:hlinkClick r:id="rId14"/>
              </a:rPr>
              <a:t>https://fincorp.one/prnw/?rkey=20220902EN62056&amp;filter=23782</a:t>
            </a:r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158" y="5857892"/>
            <a:ext cx="8501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https://www.zee5.com/articles/maximus-subsidiary-secures-long-term-purchase-commitment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14348" y="1357298"/>
            <a:ext cx="7911555" cy="3426962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9534259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4282" y="285728"/>
            <a:ext cx="8929718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/>
              </a:rPr>
              <a:t>https://www.falconnews.net/pr-newswire?rkey=20220902EN62056&amp;filter=23363</a:t>
            </a:r>
            <a:endParaRPr lang="en-US" dirty="0" smtClean="0"/>
          </a:p>
          <a:p>
            <a:endParaRPr lang="en-IN" dirty="0" smtClean="0"/>
          </a:p>
          <a:p>
            <a:r>
              <a:rPr lang="en-US" dirty="0" smtClean="0">
                <a:hlinkClick r:id="rId4"/>
              </a:rPr>
              <a:t>https://earthnews4u.com/pr-newswire/?rkey=20220902EN62056&amp;filter=20250</a:t>
            </a:r>
            <a:endParaRPr lang="en-US" dirty="0" smtClean="0"/>
          </a:p>
          <a:p>
            <a:endParaRPr lang="en-IN" dirty="0" smtClean="0"/>
          </a:p>
          <a:p>
            <a:r>
              <a:rPr lang="en-US" dirty="0" smtClean="0">
                <a:hlinkClick r:id="rId5"/>
              </a:rPr>
              <a:t>https://www.dkoding.in/press-release/maximus-subsidiary-secures-long-term-purchase-commitment/</a:t>
            </a:r>
            <a:endParaRPr lang="en-US" dirty="0" smtClean="0"/>
          </a:p>
          <a:p>
            <a:endParaRPr lang="en-IN" dirty="0" smtClean="0"/>
          </a:p>
          <a:p>
            <a:r>
              <a:rPr lang="en-US" dirty="0" smtClean="0">
                <a:hlinkClick r:id="rId6"/>
              </a:rPr>
              <a:t>https://deccaninsider.org/prnw/?rkey=20220902EN62056&amp;filter=23776</a:t>
            </a:r>
            <a:endParaRPr lang="en-US" dirty="0" smtClean="0"/>
          </a:p>
          <a:p>
            <a:endParaRPr lang="en-IN" dirty="0" smtClean="0"/>
          </a:p>
          <a:p>
            <a:r>
              <a:rPr lang="en-US" dirty="0" smtClean="0">
                <a:hlinkClick r:id="rId7"/>
              </a:rPr>
              <a:t>http://crweworld.com/article/news-provided-by-pr-newswire/2487792/maximus-subsidiary-secures-long-term-purchase-commitment</a:t>
            </a:r>
            <a:endParaRPr lang="en-US" dirty="0" smtClean="0"/>
          </a:p>
          <a:p>
            <a:endParaRPr lang="en-IN" dirty="0" smtClean="0"/>
          </a:p>
          <a:p>
            <a:r>
              <a:rPr lang="en-US" dirty="0" smtClean="0">
                <a:hlinkClick r:id="rId8"/>
              </a:rPr>
              <a:t>https://crackofdawn.in/press-release/?rkey=20220902EN62056&amp;filter=20900</a:t>
            </a:r>
            <a:endParaRPr lang="en-US" dirty="0" smtClean="0"/>
          </a:p>
          <a:p>
            <a:endParaRPr lang="en-IN" dirty="0" smtClean="0"/>
          </a:p>
          <a:p>
            <a:r>
              <a:rPr lang="en-US" dirty="0" smtClean="0">
                <a:hlinkClick r:id="rId9"/>
              </a:rPr>
              <a:t>https://www.businessupturn.com/brand-post/maximus-subsidiary-secures-long-term-purchase-commitment/</a:t>
            </a:r>
            <a:endParaRPr lang="en-US" dirty="0" smtClean="0"/>
          </a:p>
          <a:p>
            <a:endParaRPr lang="en-IN" dirty="0" smtClean="0"/>
          </a:p>
          <a:p>
            <a:r>
              <a:rPr lang="en-US" dirty="0" smtClean="0">
                <a:hlinkClick r:id="rId10"/>
              </a:rPr>
              <a:t>http://www.businesstoday.in/prnewswire/?rkey=20220902EN62056&amp;filter=2418</a:t>
            </a:r>
            <a:endParaRPr lang="en-US" dirty="0" smtClean="0"/>
          </a:p>
          <a:p>
            <a:endParaRPr lang="en-IN" dirty="0" smtClean="0"/>
          </a:p>
          <a:p>
            <a:r>
              <a:rPr lang="en-US" dirty="0" smtClean="0">
                <a:hlinkClick r:id="rId11"/>
              </a:rPr>
              <a:t>http://www.businesssandesh.in/breaking-news/?rkey=20220902EN62056&amp;filter=7621</a:t>
            </a:r>
            <a:endParaRPr lang="en-US" dirty="0" smtClean="0"/>
          </a:p>
          <a:p>
            <a:endParaRPr lang="en-IN" dirty="0" smtClean="0"/>
          </a:p>
          <a:p>
            <a:r>
              <a:rPr lang="en-US" dirty="0" smtClean="0">
                <a:hlinkClick r:id="rId12"/>
              </a:rPr>
              <a:t>http://businessnewsthisweek.com/prnews/?rkey=20220902EN62056&amp;filter=601</a:t>
            </a:r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2844" y="285728"/>
            <a:ext cx="8929718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/>
              </a:rPr>
              <a:t>http://www.biznextindia.com/pr-newswire/?rkey=20220902EN62056&amp;filter=19403</a:t>
            </a:r>
            <a:endParaRPr lang="en-US" dirty="0" smtClean="0"/>
          </a:p>
          <a:p>
            <a:endParaRPr lang="en-IN" dirty="0" smtClean="0"/>
          </a:p>
          <a:p>
            <a:r>
              <a:rPr lang="en-US" dirty="0" smtClean="0">
                <a:hlinkClick r:id="rId4"/>
              </a:rPr>
              <a:t>http://www.bizwireexpress.com/showstoryPRN.php?rkey=20220902EN62056&amp;filter=2276</a:t>
            </a:r>
            <a:endParaRPr lang="en-US" dirty="0" smtClean="0"/>
          </a:p>
          <a:p>
            <a:endParaRPr lang="en-IN" dirty="0" smtClean="0"/>
          </a:p>
          <a:p>
            <a:r>
              <a:rPr lang="en-US" dirty="0" smtClean="0">
                <a:hlinkClick r:id="rId5"/>
              </a:rPr>
              <a:t>http://news.biharprabha.com/prnewswire/?rkey=20220902EN62056&amp;filter=2270</a:t>
            </a:r>
            <a:endParaRPr lang="en-US" dirty="0" smtClean="0"/>
          </a:p>
          <a:p>
            <a:endParaRPr lang="en-IN" dirty="0" smtClean="0"/>
          </a:p>
          <a:p>
            <a:r>
              <a:rPr lang="en-US" dirty="0" smtClean="0">
                <a:hlinkClick r:id="rId6"/>
              </a:rPr>
              <a:t>http://www.bangalorewaves.com/news/bangalorewaves-business-news.php/?rkey=20220902EN62056&amp;filter=2267</a:t>
            </a:r>
            <a:endParaRPr lang="en-US" dirty="0" smtClean="0"/>
          </a:p>
          <a:p>
            <a:endParaRPr lang="en-IN" dirty="0" smtClean="0"/>
          </a:p>
          <a:p>
            <a:r>
              <a:rPr lang="en-US" dirty="0" smtClean="0">
                <a:hlinkClick r:id="rId7"/>
              </a:rPr>
              <a:t>http://www.asianbuck.com/asianbuck-prnews/?rkey=20220902EN62056&amp;filter=8421</a:t>
            </a:r>
            <a:endParaRPr lang="en-US" dirty="0" smtClean="0"/>
          </a:p>
          <a:p>
            <a:endParaRPr lang="en-IN" dirty="0" smtClean="0"/>
          </a:p>
          <a:p>
            <a:r>
              <a:rPr lang="en-US" dirty="0" smtClean="0">
                <a:hlinkClick r:id="rId8"/>
              </a:rPr>
              <a:t>https://www.agrnews.in/p/prnewswire.html?rkey=20220902EN62056&amp;filter=23473</a:t>
            </a:r>
            <a:endParaRPr lang="en-US" dirty="0" smtClean="0"/>
          </a:p>
          <a:p>
            <a:endParaRPr lang="en-IN" dirty="0" smtClean="0"/>
          </a:p>
          <a:p>
            <a:r>
              <a:rPr lang="en-US" dirty="0" smtClean="0">
                <a:hlinkClick r:id="rId9"/>
              </a:rPr>
              <a:t>http://www.abhitaknews.com/english/news/press-releases.aspx?rkey=20220902EN62056&amp;filter=1889</a:t>
            </a:r>
            <a:endParaRPr lang="en-US" dirty="0" smtClean="0"/>
          </a:p>
          <a:p>
            <a:endParaRPr lang="en-IN" dirty="0" smtClean="0"/>
          </a:p>
          <a:p>
            <a:r>
              <a:rPr lang="en-US" dirty="0" smtClean="0">
                <a:hlinkClick r:id="rId10"/>
              </a:rPr>
              <a:t>http://www.5dariyanews.com/Full-Story-Latest-from-PR-Newswire.aspx?rkey=20220902EN62056&amp;filter=3325</a:t>
            </a:r>
            <a:endParaRPr lang="en-US" dirty="0" smtClean="0"/>
          </a:p>
          <a:p>
            <a:endParaRPr lang="en-IN" dirty="0" smtClean="0"/>
          </a:p>
          <a:p>
            <a:r>
              <a:rPr lang="en-US" dirty="0" smtClean="0">
                <a:hlinkClick r:id="rId11"/>
              </a:rPr>
              <a:t>http://www.prnewswire.com/in/news-releases/maximus-subsidiary-secures-long-term-purchase-commitment-848590449.html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158" y="5857892"/>
            <a:ext cx="8501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Al </a:t>
            </a:r>
            <a:r>
              <a:rPr lang="en-US" b="1" dirty="0" err="1"/>
              <a:t>jazeera</a:t>
            </a:r>
            <a:r>
              <a:rPr lang="en-US" b="1" dirty="0"/>
              <a:t>: https://aljazeera.co.in/politics/maximus-subsidiary-secures-long-term-purchase-commitment/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rcRect t="987" r="16054" b="73039"/>
          <a:stretch>
            <a:fillRect/>
          </a:stretch>
        </p:blipFill>
        <p:spPr bwMode="auto">
          <a:xfrm>
            <a:off x="2143108" y="214290"/>
            <a:ext cx="4663221" cy="5494413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738289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158" y="6215082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Sandesh</a:t>
            </a:r>
            <a:r>
              <a:rPr lang="en-US" b="1" dirty="0"/>
              <a:t>, Date :-06-9-22 Page No:2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72475" t="40803" r="7210" b="48127"/>
          <a:stretch>
            <a:fillRect/>
          </a:stretch>
        </p:blipFill>
        <p:spPr bwMode="auto">
          <a:xfrm>
            <a:off x="571472" y="1285860"/>
            <a:ext cx="8114577" cy="2486063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7703816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158" y="6215082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Divya</a:t>
            </a:r>
            <a:r>
              <a:rPr lang="en-US" b="1" dirty="0"/>
              <a:t> </a:t>
            </a:r>
            <a:r>
              <a:rPr lang="en-US" b="1" dirty="0" err="1"/>
              <a:t>Bhaskar</a:t>
            </a:r>
            <a:r>
              <a:rPr lang="en-US" b="1" dirty="0"/>
              <a:t> - </a:t>
            </a:r>
            <a:r>
              <a:rPr lang="en-US" b="1" dirty="0" err="1"/>
              <a:t>Ahmedabad</a:t>
            </a:r>
            <a:r>
              <a:rPr lang="en-US" b="1" dirty="0"/>
              <a:t>, Date :-06-9-22 Page No:2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 t="74838" r="78961" b="13562"/>
          <a:stretch>
            <a:fillRect/>
          </a:stretch>
        </p:blipFill>
        <p:spPr bwMode="auto">
          <a:xfrm>
            <a:off x="2285984" y="857232"/>
            <a:ext cx="4601738" cy="4075825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6726764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158" y="6215082"/>
            <a:ext cx="85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Divya</a:t>
            </a:r>
            <a:r>
              <a:rPr lang="en-US" b="1" dirty="0"/>
              <a:t> </a:t>
            </a:r>
            <a:r>
              <a:rPr lang="en-US" b="1" dirty="0" err="1"/>
              <a:t>Bhaskar</a:t>
            </a:r>
            <a:r>
              <a:rPr lang="en-US" b="1" dirty="0"/>
              <a:t> - </a:t>
            </a:r>
            <a:r>
              <a:rPr lang="en-US" b="1" dirty="0" err="1"/>
              <a:t>Surat</a:t>
            </a:r>
            <a:r>
              <a:rPr lang="en-US" b="1" dirty="0"/>
              <a:t>, Date :-06-9-22 Page No:2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 t="74838" r="78961" b="13562"/>
          <a:stretch>
            <a:fillRect/>
          </a:stretch>
        </p:blipFill>
        <p:spPr bwMode="auto">
          <a:xfrm>
            <a:off x="2143108" y="1357298"/>
            <a:ext cx="4601738" cy="4075825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5936591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</TotalTime>
  <Words>798</Words>
  <Application>Microsoft Office PowerPoint</Application>
  <PresentationFormat>On-screen Show (4:3)</PresentationFormat>
  <Paragraphs>288</Paragraphs>
  <Slides>51</Slides>
  <Notes>50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Office Theme</vt:lpstr>
      <vt:lpstr>Maximus Press Release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Maximus Africa Press Release</dc:title>
  <dc:creator>Windows User</dc:creator>
  <cp:lastModifiedBy>Windows User</cp:lastModifiedBy>
  <cp:revision>165</cp:revision>
  <dcterms:created xsi:type="dcterms:W3CDTF">2022-08-04T10:21:55Z</dcterms:created>
  <dcterms:modified xsi:type="dcterms:W3CDTF">2022-09-16T10:46:11Z</dcterms:modified>
</cp:coreProperties>
</file>