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256" r:id="rId2"/>
    <p:sldId id="509" r:id="rId3"/>
    <p:sldId id="459" r:id="rId4"/>
    <p:sldId id="493" r:id="rId5"/>
    <p:sldId id="515" r:id="rId6"/>
    <p:sldId id="460" r:id="rId7"/>
    <p:sldId id="468" r:id="rId8"/>
    <p:sldId id="474" r:id="rId9"/>
    <p:sldId id="470" r:id="rId10"/>
    <p:sldId id="472" r:id="rId11"/>
    <p:sldId id="473" r:id="rId12"/>
    <p:sldId id="469" r:id="rId13"/>
    <p:sldId id="476" r:id="rId14"/>
    <p:sldId id="475" r:id="rId15"/>
    <p:sldId id="512" r:id="rId16"/>
    <p:sldId id="511" r:id="rId17"/>
    <p:sldId id="513" r:id="rId18"/>
    <p:sldId id="514" r:id="rId19"/>
    <p:sldId id="442" r:id="rId20"/>
    <p:sldId id="502" r:id="rId21"/>
    <p:sldId id="516" r:id="rId22"/>
    <p:sldId id="517" r:id="rId23"/>
    <p:sldId id="449" r:id="rId24"/>
    <p:sldId id="450" r:id="rId25"/>
    <p:sldId id="451" r:id="rId26"/>
    <p:sldId id="471" r:id="rId27"/>
    <p:sldId id="443" r:id="rId28"/>
    <p:sldId id="444" r:id="rId29"/>
    <p:sldId id="446" r:id="rId30"/>
    <p:sldId id="445" r:id="rId31"/>
    <p:sldId id="412" r:id="rId32"/>
    <p:sldId id="447" r:id="rId33"/>
    <p:sldId id="448" r:id="rId34"/>
    <p:sldId id="452" r:id="rId35"/>
    <p:sldId id="453" r:id="rId36"/>
    <p:sldId id="454" r:id="rId37"/>
    <p:sldId id="455" r:id="rId38"/>
    <p:sldId id="456" r:id="rId39"/>
    <p:sldId id="457" r:id="rId40"/>
    <p:sldId id="466" r:id="rId41"/>
    <p:sldId id="477" r:id="rId42"/>
    <p:sldId id="478" r:id="rId43"/>
    <p:sldId id="479" r:id="rId44"/>
    <p:sldId id="482" r:id="rId45"/>
    <p:sldId id="481" r:id="rId46"/>
    <p:sldId id="483" r:id="rId47"/>
    <p:sldId id="480" r:id="rId48"/>
    <p:sldId id="484" r:id="rId49"/>
    <p:sldId id="494" r:id="rId50"/>
    <p:sldId id="485" r:id="rId51"/>
    <p:sldId id="486" r:id="rId52"/>
    <p:sldId id="496" r:id="rId53"/>
    <p:sldId id="489" r:id="rId54"/>
    <p:sldId id="487" r:id="rId55"/>
    <p:sldId id="488" r:id="rId56"/>
    <p:sldId id="490" r:id="rId57"/>
    <p:sldId id="491" r:id="rId58"/>
    <p:sldId id="492" r:id="rId59"/>
    <p:sldId id="497" r:id="rId60"/>
    <p:sldId id="495" r:id="rId61"/>
    <p:sldId id="498" r:id="rId62"/>
    <p:sldId id="464" r:id="rId63"/>
    <p:sldId id="499" r:id="rId64"/>
    <p:sldId id="500" r:id="rId65"/>
    <p:sldId id="501" r:id="rId66"/>
    <p:sldId id="503" r:id="rId67"/>
    <p:sldId id="504" r:id="rId68"/>
    <p:sldId id="505" r:id="rId69"/>
    <p:sldId id="506" r:id="rId70"/>
    <p:sldId id="507" r:id="rId71"/>
    <p:sldId id="508" r:id="rId72"/>
    <p:sldId id="510" r:id="rId73"/>
    <p:sldId id="467" r:id="rId74"/>
    <p:sldId id="461" r:id="rId75"/>
    <p:sldId id="463" r:id="rId76"/>
    <p:sldId id="462" r:id="rId77"/>
    <p:sldId id="458" r:id="rId78"/>
    <p:sldId id="431" r:id="rId79"/>
    <p:sldId id="383" r:id="rId80"/>
    <p:sldId id="441" r:id="rId81"/>
    <p:sldId id="434" r:id="rId82"/>
    <p:sldId id="435" r:id="rId83"/>
    <p:sldId id="436" r:id="rId84"/>
    <p:sldId id="437" r:id="rId85"/>
    <p:sldId id="438" r:id="rId86"/>
    <p:sldId id="439" r:id="rId87"/>
    <p:sldId id="440" r:id="rId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568B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068" autoAdjust="0"/>
  </p:normalViewPr>
  <p:slideViewPr>
    <p:cSldViewPr>
      <p:cViewPr varScale="1">
        <p:scale>
          <a:sx n="61" d="100"/>
          <a:sy n="61" d="100"/>
        </p:scale>
        <p:origin x="-154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9436A9-FCAF-4939-8862-619566D1BE0D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9EC8D-7B2F-45EC-8357-8BDB2AB407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ECBFA34-4A90-5FAB-A385-DD407C0EB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C2E33745-0629-8372-FA2D-02BDEB97BD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36182D57-CF0E-4894-53B2-9D731A9B3C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B5DE657-0CCE-9F35-69E0-2E8AB89600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49430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7C16066-E6C0-9BC5-FE8F-DEC0393DD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7B65A202-A910-D88F-AB41-3AFC2F2B7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C0CDC735-FB26-C4F9-32C2-D0D17A052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4E3D788-8055-8AE5-37E7-ABB1B9DC0E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14748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F48B6E5-FAFE-EADC-A36D-3734681E0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3CA4CEC5-C9E3-62F3-17F3-BD1B6710C1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1D453E6E-0ED6-59A5-BD07-2002488504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D44708D-54E5-65CF-723E-5699A53ADE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11485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DA4632C-0115-1610-82E7-B1802FB36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31C9D750-215E-69F1-E19F-C7E67FA3EE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EBB63046-07A6-F865-63A9-3EDF5B11A9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2946928-A8FD-B1FE-60C7-42C2343444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89507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4A9EEF4-3351-9A27-0FC7-CBDABAC48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6CB07228-88FB-467D-4197-D5DC3BB30D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63E02191-2D2F-F681-C4D5-348A90AF2B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0248DAC-A42C-6D4F-CF0C-C7463CFAEE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94161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FFC5DB6-77EB-FFC4-5558-E1F358690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638A7A6F-6A6C-89B9-8DD3-53C668FC26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0FF57B73-8FBA-A4A6-6359-9B0CA89DF5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4BAB644-CC23-6ED4-B015-605267DD61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70656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6FDA609-577F-E3E3-C1A0-595F66A25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ADBF3492-20D7-67CC-04EC-3E4818A60C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AB32C7E8-535B-59A9-2620-4F04AD091A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48FE1D9-1EE8-F8F6-F7BF-C29999AA2F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66323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2C07FC9-C5CB-D7E0-0B97-3773B1F93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D86D27A0-E36A-5376-314B-93A44DE67B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9165E4C5-8775-8F77-9F7F-2151608082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CA91F4A-BE55-FA15-332D-C53763D92D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61471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D0A5D4-DD05-4E57-6DE8-CD22A05E8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CE875B07-7D8A-39F4-CF0F-79233B0058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810A1441-36CC-5333-7507-29D35AA755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144F708-DBB8-4CC4-1340-E753DC6600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517773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A394C5D-2E18-1E2D-1266-9D7ED7B65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06E58097-B4BA-1A70-49D7-140D5B3554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714DC2F0-1C87-A3B7-626A-7589FA16C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E4BF29A-46E0-DAC1-A4FE-DE28027FE6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86466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149730A-F1DC-1EB5-2B91-080585488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BA9400A8-ED1A-4FB8-B9A6-06D91A55EB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5BE2B745-3D58-2EEA-512E-AAD85FCEFC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C62517A-6C18-BE42-7936-55ABE5C07C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635150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A394C5D-2E18-1E2D-1266-9D7ED7B65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06E58097-B4BA-1A70-49D7-140D5B3554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714DC2F0-1C87-A3B7-626A-7589FA16C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E4BF29A-46E0-DAC1-A4FE-DE28027FE6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864665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A394C5D-2E18-1E2D-1266-9D7ED7B65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06E58097-B4BA-1A70-49D7-140D5B3554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714DC2F0-1C87-A3B7-626A-7589FA16C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E4BF29A-46E0-DAC1-A4FE-DE28027FE6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864665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64805E2-E3A5-F662-7311-19F3C1F09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69285051-0A1E-2F3C-EAF8-859A545660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40A7B174-1E05-1E56-F3F1-ABF605B50E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31A1B98-C5C2-48A6-6783-E14F408D7D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547324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AED56EF-C4DF-7CCF-E9B5-61BC7E5D1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483BB35A-9EF8-C42F-D21D-96F8FDA561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B25AC0F4-389E-8312-58CE-9E998D068D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121BB60-BB1C-5B86-F0BD-468A75E588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076131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224AEA4-85A8-C950-AB8F-1C8E8906C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67214526-DB71-30D9-6AEC-8A9E0F1645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D4D51B65-2589-28C8-8CB4-83C983D461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3AD9E02-71FC-1C10-1B57-016799433A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263170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2054B76-4365-0A4C-0A50-139CF350E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316EECCF-89A9-B67A-283A-216E3891EF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D4800A88-E9D7-026F-CA10-7C36FB2D4A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6723AF8-0153-ACA3-6471-313B8C98D4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647362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7F16244-B124-2EC3-D0D2-922494E9C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4CA49CEA-5C54-2E5F-7AE9-235FCB222C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9E4405BD-29E1-F446-3610-5607D8D749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A0293C4-CC2C-F84F-FF58-E8563B1482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477441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733C149-9F0B-4323-5F44-3F7B40875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CA62DD71-6FB8-A8A4-D904-3BD9C18655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A8C09609-4831-9C78-CC9E-BB94E212AA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FE9B46A-FF82-DBC3-8CC3-2201F6A5EB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509647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9FE4C90-004E-5FBD-A47B-99A5C60BB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CAC7AF72-487E-BD09-9EFB-F01D846BDE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E3228478-0DEA-7529-3645-BAEFD6C8D1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964A736-7A59-3AFD-1343-06EF97DCD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038414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84DA59F-7869-DD9E-7B20-0DC984524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B67C4621-A2B9-5806-335A-AB1B1830D7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931DA86A-2745-791D-78E5-FBA238DC2E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3168A72-D7AC-9F9C-FE88-A9105A96A0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215559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04A88E7-8AC1-4075-BC7F-BE896F6BB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7445B3B1-D53D-24C2-47AD-3F1634B3D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FEC18080-C649-5CD1-165C-7191849A2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D535E6A-4CDA-42CF-D2A0-82F83591FC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2493658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89584CA-CFC5-659A-A634-CF7F493EE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EE143DF5-2541-5889-AFEC-800D864AEC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A4EFC38A-DFAB-EFD6-747D-7D6C619398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4894828-37C0-E3E6-3228-F3DF1BB05C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4555475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518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420915E-85B6-C86E-4B0C-7B06AB299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1A4656F2-CE1C-FC12-ED76-A5CD640517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A4164A3D-2162-F665-1D12-0F4367E01C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6B72593-F1AA-DF80-E86A-C4378866D0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8169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8510948-0D18-0131-1DC0-8F23C05DD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6E9F5BF3-66BD-AFA5-87E2-C11C6C6E1A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E8304968-1BDE-318D-B6B9-530363D355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C561351-FF58-9316-BEC9-B008D06BA5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01839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4EF01-978C-48D2-91B6-0BBDAE586CCD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hyperlink" Target="https://the-good.in/pr-newswire/?rkey=20240220EN40467&amp;filter=22019" TargetMode="External"/><Relationship Id="rId3" Type="http://schemas.openxmlformats.org/officeDocument/2006/relationships/hyperlink" Target="https://www.varindia.com/news/press--pr-news-wire?rkey=20240220EN40467&amp;filter=537" TargetMode="External"/><Relationship Id="rId7" Type="http://schemas.openxmlformats.org/officeDocument/2006/relationships/hyperlink" Target="https://thebizzstories.com/prnewswire?rkey=20240220EN40467&amp;filter=23904" TargetMode="External"/><Relationship Id="rId2" Type="http://schemas.openxmlformats.org/officeDocument/2006/relationships/hyperlink" Target="http://winningbizness.in/business-news-feeds.html?rkey=20240220EN40467&amp;filter=24596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hinkingtech.in/pr-newswire/?rkey=20240220EN40467&amp;filter=17106" TargetMode="External"/><Relationship Id="rId5" Type="http://schemas.openxmlformats.org/officeDocument/2006/relationships/hyperlink" Target="http://timestech.in/trends-forecast/?rkey=20240220EN40467&amp;filter=15939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uttarakhandnewsnetwork.com/press-release-pr-news-wire/?rkey=20240220EN40467&amp;filter=14497" TargetMode="External"/><Relationship Id="rId9" Type="http://schemas.openxmlformats.org/officeDocument/2006/relationships/hyperlink" Target="http://www.thereportingtoday.com/newswire/?rkey=20240220EN40467&amp;filter=2078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angritoday.com/spotlight/prnewswire?rkey=20240220EN40467&amp;filter=22762" TargetMode="External"/><Relationship Id="rId3" Type="http://schemas.openxmlformats.org/officeDocument/2006/relationships/hyperlink" Target="https://www.sptimes.in/prnewswire?rkey=20240220EN40467&amp;filter=23469" TargetMode="External"/><Relationship Id="rId7" Type="http://schemas.openxmlformats.org/officeDocument/2006/relationships/hyperlink" Target="https://www.sangritv.com/prnewswire?rkey=20240220EN40467&amp;filter=26566" TargetMode="External"/><Relationship Id="rId12" Type="http://schemas.openxmlformats.org/officeDocument/2006/relationships/image" Target="../media/image1.jpeg"/><Relationship Id="rId2" Type="http://schemas.openxmlformats.org/officeDocument/2006/relationships/hyperlink" Target="https://startagist.com/pr-newswire/?rkey=20240220EN40467&amp;filter=20995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hubh24.com/prnewswire?rkey=20240220EN40467&amp;filter=26588" TargetMode="External"/><Relationship Id="rId11" Type="http://schemas.openxmlformats.org/officeDocument/2006/relationships/hyperlink" Target="https://www.sabkhojnews.com/prnewswire?rkey=20240220EN40467&amp;filter=26532" TargetMode="External"/><Relationship Id="rId5" Type="http://schemas.openxmlformats.org/officeDocument/2006/relationships/hyperlink" Target="https://www.socialnews.xyz/pr-newswire/?rkey=20240220EN40467&amp;filter=15405" TargetMode="External"/><Relationship Id="rId10" Type="http://schemas.openxmlformats.org/officeDocument/2006/relationships/hyperlink" Target="https://www.sanchoretoday.com/prnewswire?rkey=20240220EN40467&amp;filter=26580" TargetMode="External"/><Relationship Id="rId4" Type="http://schemas.openxmlformats.org/officeDocument/2006/relationships/hyperlink" Target="https://spoindia.org/press-pr-newswire/?rkey=20240220EN40467&amp;filter=20001" TargetMode="External"/><Relationship Id="rId9" Type="http://schemas.openxmlformats.org/officeDocument/2006/relationships/hyperlink" Target="https://en.sangritimes.com/prnewswire?rkey=20240220EN40467&amp;filter=21009" TargetMode="Externa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newswire.com/in/news-releases/with-major-orders-in-hand-sadhav-announces-ipo-to-open-on-23rd-february-302065900.html" TargetMode="External"/><Relationship Id="rId3" Type="http://schemas.openxmlformats.org/officeDocument/2006/relationships/hyperlink" Target="https://reportstory.com/pr-newswire/?rkey=20240220EN40467&amp;filter=19806" TargetMode="External"/><Relationship Id="rId7" Type="http://schemas.openxmlformats.org/officeDocument/2006/relationships/hyperlink" Target="http://www.prativad.com/Newswireeng.php?rkey=20240220EN40467&amp;filter=19411" TargetMode="External"/><Relationship Id="rId12" Type="http://schemas.openxmlformats.org/officeDocument/2006/relationships/image" Target="../media/image1.jpeg"/><Relationship Id="rId2" Type="http://schemas.openxmlformats.org/officeDocument/2006/relationships/hyperlink" Target="https://reviewstreet.in/news-reviews-mobiles-gadgets-pcs-automobile/prnewswireindia/?rkey=20240220EN40467&amp;filter=1593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tinews.com/press-release/With-major-orders-in-hand-Sadhav-announces-IPO--to-open-on-23rd-February/1303787" TargetMode="External"/><Relationship Id="rId11" Type="http://schemas.openxmlformats.org/officeDocument/2006/relationships/hyperlink" Target="https://perfectnews.live/prnewswire/?rkey=20240220EN40467&amp;filter=21266" TargetMode="External"/><Relationship Id="rId5" Type="http://schemas.openxmlformats.org/officeDocument/2006/relationships/hyperlink" Target="https://www.rajasthanhorizon.com/prnewswire?rkey=20240220EN40467&amp;filter=26546" TargetMode="External"/><Relationship Id="rId10" Type="http://schemas.openxmlformats.org/officeDocument/2006/relationships/hyperlink" Target="https://planetreport.in/pr-newswire/?rkey=20240220EN40467&amp;filter=22017" TargetMode="External"/><Relationship Id="rId4" Type="http://schemas.openxmlformats.org/officeDocument/2006/relationships/hyperlink" Target="https://readbox.in/pr-newswire/?rkey=20240220EN40467&amp;filter=22117" TargetMode="External"/><Relationship Id="rId9" Type="http://schemas.openxmlformats.org/officeDocument/2006/relationships/hyperlink" Target="https://policenama.com/infocus?rkey=20240220EN40467&amp;filter=23024" TargetMode="Externa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ewsblare.com/pr-newswire/?rkey=20240220EN40467&amp;filter=20902" TargetMode="External"/><Relationship Id="rId13" Type="http://schemas.openxmlformats.org/officeDocument/2006/relationships/hyperlink" Target="https://nasheman.in/newswire/?rkey=20240220EN40467&amp;filter=11016" TargetMode="External"/><Relationship Id="rId3" Type="http://schemas.openxmlformats.org/officeDocument/2006/relationships/hyperlink" Target="http://www.odishabytes.com/pr-newswire/?rkey=20240220EN40467&amp;filter=18897" TargetMode="External"/><Relationship Id="rId7" Type="http://schemas.openxmlformats.org/officeDocument/2006/relationships/hyperlink" Target="https://en.newsbolt.in/prnewswire?rkey=20240220EN40467&amp;filter=26674" TargetMode="External"/><Relationship Id="rId12" Type="http://schemas.openxmlformats.org/officeDocument/2006/relationships/hyperlink" Target="https://www.nationrepubliq.com/prnewswire?rkey=20240220EN40467&amp;filter=26570" TargetMode="External"/><Relationship Id="rId2" Type="http://schemas.openxmlformats.org/officeDocument/2006/relationships/hyperlink" Target="http://odishanewstune.com/press-releases/?rkey=20240220EN40467&amp;filter=1942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newsr.in/prnewswire.php?rkey=20240220EN40467&amp;filter=5070" TargetMode="External"/><Relationship Id="rId11" Type="http://schemas.openxmlformats.org/officeDocument/2006/relationships/hyperlink" Target="https://www.newdelhitimes.com/news-release/?rkey=20240220EN40467&amp;filter=5147" TargetMode="External"/><Relationship Id="rId5" Type="http://schemas.openxmlformats.org/officeDocument/2006/relationships/hyperlink" Target="https://www.newznew.com/press-releases/?rkey=20240220EN40467&amp;filter=16908" TargetMode="External"/><Relationship Id="rId10" Type="http://schemas.openxmlformats.org/officeDocument/2006/relationships/hyperlink" Target="https://newschronicle.in/pr-newswire/?rkey=20240220EN40467&amp;filter=20256" TargetMode="External"/><Relationship Id="rId4" Type="http://schemas.openxmlformats.org/officeDocument/2006/relationships/hyperlink" Target="https://nrinews24x7.com/pr-newswire/?rkey=20240220EN40467&amp;filter=25334" TargetMode="External"/><Relationship Id="rId9" Type="http://schemas.openxmlformats.org/officeDocument/2006/relationships/hyperlink" Target="https://newsdeck.in/pr-newswire/?rkey=20240220EN40467&amp;filter=22015" TargetMode="External"/><Relationship Id="rId14" Type="http://schemas.openxmlformats.org/officeDocument/2006/relationships/image" Target="../media/image1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rudharbharti.com/prnewswire?rkey=20240220EN40467&amp;filter=26538" TargetMode="External"/><Relationship Id="rId13" Type="http://schemas.openxmlformats.org/officeDocument/2006/relationships/hyperlink" Target="http://www.mangalorean.com/pr-newswire/?rkey=20240220EN40467&amp;filter=17665" TargetMode="External"/><Relationship Id="rId3" Type="http://schemas.openxmlformats.org/officeDocument/2006/relationships/hyperlink" Target="http://odisharay.com/pressreleases.php?rkey=20240220EN40467&amp;filter=20944" TargetMode="External"/><Relationship Id="rId7" Type="http://schemas.openxmlformats.org/officeDocument/2006/relationships/hyperlink" Target="https://mbi24.marudharabharti.com/prnewswire?rkey=20240220EN40467&amp;filter=26524" TargetMode="External"/><Relationship Id="rId12" Type="http://schemas.openxmlformats.org/officeDocument/2006/relationships/hyperlink" Target="https://mangobunch.in/brand-post/with-major-orders-in-hand-sadhav-announces-ipo-to-open-on-23rd-february/" TargetMode="External"/><Relationship Id="rId2" Type="http://schemas.openxmlformats.org/officeDocument/2006/relationships/hyperlink" Target="http://www.onenewspage.com/prnewswire.php?rkey=20240220EN40467&amp;filter=396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ediabulletins.com/pr-newswire/?rkey=20240220EN40467&amp;filter=4605" TargetMode="External"/><Relationship Id="rId11" Type="http://schemas.openxmlformats.org/officeDocument/2006/relationships/hyperlink" Target="https://www.manifoldtimes.com/pr-newswire/?rkey=20240220EN40467&amp;filter=20785" TargetMode="External"/><Relationship Id="rId5" Type="http://schemas.openxmlformats.org/officeDocument/2006/relationships/hyperlink" Target="http://mtinews.in/press-releases/?rkey=20240220EN40467&amp;filter=1971" TargetMode="External"/><Relationship Id="rId10" Type="http://schemas.openxmlformats.org/officeDocument/2006/relationships/hyperlink" Target="https://en.marudharabharti.com/prnewswire?rkey=20240220EN40467&amp;filter=26542" TargetMode="External"/><Relationship Id="rId4" Type="http://schemas.openxmlformats.org/officeDocument/2006/relationships/hyperlink" Target="https://mybrandbook.co.in/redirect.php?p=11431&amp;rkey=20240220EN40467&amp;filter=19999" TargetMode="External"/><Relationship Id="rId9" Type="http://schemas.openxmlformats.org/officeDocument/2006/relationships/hyperlink" Target="https://en.marudharaaina.com/p/prnewswire.html?rkey=20240220EN40467&amp;filter=26600" TargetMode="External"/><Relationship Id="rId14" Type="http://schemas.openxmlformats.org/officeDocument/2006/relationships/image" Target="../media/image1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anspectator.com/prnewswire/?rkey=20240220EN40467&amp;filter=21881" TargetMode="External"/><Relationship Id="rId3" Type="http://schemas.openxmlformats.org/officeDocument/2006/relationships/hyperlink" Target="https://livechronicle.in/pr-newswire/?rkey=20240220EN40467&amp;filter=22011" TargetMode="External"/><Relationship Id="rId7" Type="http://schemas.openxmlformats.org/officeDocument/2006/relationships/hyperlink" Target="https://www.jaipur-mirror.com/prnewswire?rkey=20240220EN40467&amp;filter=26530" TargetMode="External"/><Relationship Id="rId12" Type="http://schemas.openxmlformats.org/officeDocument/2006/relationships/image" Target="../media/image1.jpeg"/><Relationship Id="rId2" Type="http://schemas.openxmlformats.org/officeDocument/2006/relationships/hyperlink" Target="http://www.mangalorean.com/pr-newswire/?rkey=20240220EN40467&amp;filter=17665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jaipurtimes.org/prnewswire?rkey=20240220EN40467&amp;filter=26544" TargetMode="External"/><Relationship Id="rId11" Type="http://schemas.openxmlformats.org/officeDocument/2006/relationships/hyperlink" Target="http://news.indiaonline.in/prnewswire?rkey=20240220EN40467&amp;filter=4991" TargetMode="External"/><Relationship Id="rId5" Type="http://schemas.openxmlformats.org/officeDocument/2006/relationships/hyperlink" Target="https://en.jalorelive.com/prnewswire?rkey=20240220EN40467&amp;filter=26564" TargetMode="External"/><Relationship Id="rId10" Type="http://schemas.openxmlformats.org/officeDocument/2006/relationships/hyperlink" Target="https://www.indiatoday.in/pr-newswire?rkey=20240220EN40467&amp;filter=4315" TargetMode="External"/><Relationship Id="rId4" Type="http://schemas.openxmlformats.org/officeDocument/2006/relationships/hyperlink" Target="https://www.jatchronicle.com/prnewswire?rkey=20240220EN40467&amp;filter=26584" TargetMode="External"/><Relationship Id="rId9" Type="http://schemas.openxmlformats.org/officeDocument/2006/relationships/hyperlink" Target="http://indiancatwalk.com/press-release/?rkey=20240220EN40467&amp;filter=22868" TargetMode="Externa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mousnow.in/prnewswire?rkey=20240220EN40467&amp;filter=26590" TargetMode="External"/><Relationship Id="rId13" Type="http://schemas.openxmlformats.org/officeDocument/2006/relationships/hyperlink" Target="https://earthnews4u.com/pr-newswire/?rkey=20240220EN40467&amp;filter=20250" TargetMode="External"/><Relationship Id="rId3" Type="http://schemas.openxmlformats.org/officeDocument/2006/relationships/hyperlink" Target="https://groundreport.in/pr-news-english-2/?rkey=20240220EN40467&amp;filter=20940" TargetMode="External"/><Relationship Id="rId7" Type="http://schemas.openxmlformats.org/officeDocument/2006/relationships/hyperlink" Target="https://founderlabs.in/pr-newswire/?rkey=20240220EN40467&amp;filter=25308" TargetMode="External"/><Relationship Id="rId12" Type="http://schemas.openxmlformats.org/officeDocument/2006/relationships/hyperlink" Target="http://www.ecargolog.in/pr-news/?rkey=20240220EN40467&amp;filter=4814" TargetMode="External"/><Relationship Id="rId2" Type="http://schemas.openxmlformats.org/officeDocument/2006/relationships/hyperlink" Target="http://www.hellomumbainews.com/hello-business/?rkey=20240220EN40467&amp;filter=1231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oearth.in/pr-newswire/?rkey=20240220EN40467&amp;filter=20252" TargetMode="External"/><Relationship Id="rId11" Type="http://schemas.openxmlformats.org/officeDocument/2006/relationships/hyperlink" Target="https://www.ekaainabharat.com/en/prnewswire?rkey=20240220EN40467&amp;filter=26554" TargetMode="External"/><Relationship Id="rId5" Type="http://schemas.openxmlformats.org/officeDocument/2006/relationships/hyperlink" Target="https://goodreport.in/pr-newswire/?rkey=20240220EN40467&amp;filter=22013" TargetMode="External"/><Relationship Id="rId10" Type="http://schemas.openxmlformats.org/officeDocument/2006/relationships/hyperlink" Target="http://www.estrade.in/news/pr-newswire/?rkey=20240220EN40467&amp;filter=4950" TargetMode="External"/><Relationship Id="rId4" Type="http://schemas.openxmlformats.org/officeDocument/2006/relationships/hyperlink" Target="https://greentechlead.com/latest-news?rkey=20240220EN40467&amp;filter=15489" TargetMode="External"/><Relationship Id="rId9" Type="http://schemas.openxmlformats.org/officeDocument/2006/relationships/hyperlink" Target="https://www.famousinsider.com/prnewswire?rkey=20240220EN40467&amp;filter=26594" TargetMode="External"/><Relationship Id="rId14" Type="http://schemas.openxmlformats.org/officeDocument/2006/relationships/image" Target="../media/image1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ollyorbit.com/prnewswire?rkey=20240220EN40467&amp;filter=26510" TargetMode="External"/><Relationship Id="rId13" Type="http://schemas.openxmlformats.org/officeDocument/2006/relationships/image" Target="../media/image1.jpeg"/><Relationship Id="rId3" Type="http://schemas.openxmlformats.org/officeDocument/2006/relationships/hyperlink" Target="https://info.creditriskmonitor.com/NewsStory.aspx?NewsId=42405408&amp;AK=Nina" TargetMode="External"/><Relationship Id="rId7" Type="http://schemas.openxmlformats.org/officeDocument/2006/relationships/hyperlink" Target="https://brandife.com/prnewswire/?rkey=20240220EN40467&amp;filter=25573" TargetMode="External"/><Relationship Id="rId12" Type="http://schemas.openxmlformats.org/officeDocument/2006/relationships/hyperlink" Target="https://en.barmerbulletin.com/prnewswire?rkey=20240220EN40467&amp;filter=26672" TargetMode="External"/><Relationship Id="rId2" Type="http://schemas.openxmlformats.org/officeDocument/2006/relationships/hyperlink" Target="https://digitalconqurer.com/prnewswire/technology/?rkey=20240220EN40467&amp;filter=383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businessnewsthisweek.com/prnews/?rkey=20240220EN40467&amp;filter=601" TargetMode="External"/><Relationship Id="rId11" Type="http://schemas.openxmlformats.org/officeDocument/2006/relationships/hyperlink" Target="https://news.biharprabha.com/prnewswire/?rkey=20240220EN40467&amp;filter=2270" TargetMode="External"/><Relationship Id="rId5" Type="http://schemas.openxmlformats.org/officeDocument/2006/relationships/hyperlink" Target="https://www.businesstoday.in/prnewswire/?rkey=20240220EN40467&amp;filter=2418" TargetMode="External"/><Relationship Id="rId10" Type="http://schemas.openxmlformats.org/officeDocument/2006/relationships/hyperlink" Target="http://www.bizwireexpress.com/showstoryPRN.php?rkey=20240220EN40467&amp;filter=2276" TargetMode="External"/><Relationship Id="rId4" Type="http://schemas.openxmlformats.org/officeDocument/2006/relationships/hyperlink" Target="https://www.businessupturn.com/brand-post/with-major-orders-in-hand-sadhav-announces-ipo-to-open-on-23rd-february/" TargetMode="External"/><Relationship Id="rId9" Type="http://schemas.openxmlformats.org/officeDocument/2006/relationships/hyperlink" Target="http://www.biznextindia.com/pr-newswire/?rkey=20240220EN40467&amp;filter=19403" TargetMode="Externa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alkpedia.in/prnewswire?rkey=20240220EN40467&amp;filter=26504" TargetMode="External"/><Relationship Id="rId13" Type="http://schemas.openxmlformats.org/officeDocument/2006/relationships/image" Target="../media/image1.jpeg"/><Relationship Id="rId3" Type="http://schemas.openxmlformats.org/officeDocument/2006/relationships/hyperlink" Target="https://ibgnews.com/pr-newswire-news/?rkey=20240220EN40467&amp;filter=19585" TargetMode="External"/><Relationship Id="rId7" Type="http://schemas.openxmlformats.org/officeDocument/2006/relationships/hyperlink" Target="http://www.5dariyanews.com/Full-Story-Latest-from-PR-Newswire.aspx?rkey=20240220EN40467&amp;filter=1835" TargetMode="External"/><Relationship Id="rId12" Type="http://schemas.openxmlformats.org/officeDocument/2006/relationships/hyperlink" Target="https://reportstory.com/pr-newswire/?rkey=20240220EN40467&amp;filter=19806" TargetMode="External"/><Relationship Id="rId2" Type="http://schemas.openxmlformats.org/officeDocument/2006/relationships/hyperlink" Target="https://imp.news/prnw/?rkey=20240220EN40467&amp;filter=2344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grnews.co.in/prnewswire?rkey=20240220EN40467&amp;filter=26608" TargetMode="External"/><Relationship Id="rId11" Type="http://schemas.openxmlformats.org/officeDocument/2006/relationships/hyperlink" Target="http://www.hydnews.net/pr-newswire?rkey=20240220EN40467&amp;filter=20977" TargetMode="External"/><Relationship Id="rId5" Type="http://schemas.openxmlformats.org/officeDocument/2006/relationships/hyperlink" Target="https://alltechmagazine.com/press-releases/?rkey=20240220EN40467&amp;filter=25603" TargetMode="External"/><Relationship Id="rId10" Type="http://schemas.openxmlformats.org/officeDocument/2006/relationships/hyperlink" Target="https://www.hellocelebs.in/prnewswire?rkey=20240220EN40467&amp;filter=26574" TargetMode="External"/><Relationship Id="rId4" Type="http://schemas.openxmlformats.org/officeDocument/2006/relationships/hyperlink" Target="http://www.bangalorewaves.com/news/bangalorewaves-business-news.php?rkey=20240220EN40467&amp;filter=2267" TargetMode="External"/><Relationship Id="rId9" Type="http://schemas.openxmlformats.org/officeDocument/2006/relationships/hyperlink" Target="http://bankingfrontiers.com/pr-newswire/?rkey=20240220EN40467&amp;filter=302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5157192"/>
            <a:ext cx="5688632" cy="1075913"/>
          </a:xfrm>
          <a:noFill/>
          <a:ln w="38100">
            <a:noFill/>
          </a:ln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Press</a:t>
            </a:r>
            <a:r>
              <a:rPr lang="en-US" b="1" u="sng" dirty="0">
                <a:solidFill>
                  <a:srgbClr val="00B0F0"/>
                </a:solidFill>
              </a:rPr>
              <a:t> </a:t>
            </a:r>
            <a:r>
              <a:rPr lang="en-US" b="1" u="sng" dirty="0">
                <a:solidFill>
                  <a:srgbClr val="FF0000"/>
                </a:solidFill>
              </a:rPr>
              <a:t>Release</a:t>
            </a:r>
          </a:p>
        </p:txBody>
      </p:sp>
      <p:pic>
        <p:nvPicPr>
          <p:cNvPr id="9" name="Picture 8" descr="Untitled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12" name="Picture 11" descr="Sadhav-Logo-PD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620688"/>
            <a:ext cx="5662627" cy="361059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7D73C49-9188-1797-3A28-6B79724CE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20E8E76-317B-5893-15BC-2DDE0BC36BCA}"/>
              </a:ext>
            </a:extLst>
          </p:cNvPr>
          <p:cNvSpPr txBox="1"/>
          <p:nvPr/>
        </p:nvSpPr>
        <p:spPr>
          <a:xfrm>
            <a:off x="395536" y="5733256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https://www.maritimegateway.com/with-major-orders-in-hand-sadhav-shipping-announces-ipo-to-open-on-23rd-feb/</a:t>
            </a:r>
          </a:p>
        </p:txBody>
      </p:sp>
      <p:pic>
        <p:nvPicPr>
          <p:cNvPr id="6" name="Picture 5" descr="Untitled-1.jpg">
            <a:extLst>
              <a:ext uri="{FF2B5EF4-FFF2-40B4-BE49-F238E27FC236}">
                <a16:creationId xmlns="" xmlns:a16="http://schemas.microsoft.com/office/drawing/2014/main" id="{7957F2EF-15C9-5ABF-5276-61C59A95878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>
            <a:extLst>
              <a:ext uri="{FF2B5EF4-FFF2-40B4-BE49-F238E27FC236}">
                <a16:creationId xmlns="" xmlns:a16="http://schemas.microsoft.com/office/drawing/2014/main" id="{0FEDD876-96F3-3CF2-5226-76E409CF0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321555" y="1611825"/>
            <a:ext cx="6581892" cy="3192546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05877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C37D063-08B6-D901-4D94-87C90E6D0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DDC9D55-3B73-FF15-6306-13CA8732B6FF}"/>
              </a:ext>
            </a:extLst>
          </p:cNvPr>
          <p:cNvSpPr txBox="1"/>
          <p:nvPr/>
        </p:nvSpPr>
        <p:spPr>
          <a:xfrm>
            <a:off x="395536" y="5733256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https://theprint.in/ani-press-releases/with-major-orders-in-hand-sadhav-announces-ipo-to-open-on-23rd-february/1972564/</a:t>
            </a:r>
          </a:p>
        </p:txBody>
      </p:sp>
      <p:pic>
        <p:nvPicPr>
          <p:cNvPr id="6" name="Picture 5" descr="Untitled-1.jpg">
            <a:extLst>
              <a:ext uri="{FF2B5EF4-FFF2-40B4-BE49-F238E27FC236}">
                <a16:creationId xmlns="" xmlns:a16="http://schemas.microsoft.com/office/drawing/2014/main" id="{D880C451-8B61-AFFF-92AA-11A5D1B5B89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>
            <a:extLst>
              <a:ext uri="{FF2B5EF4-FFF2-40B4-BE49-F238E27FC236}">
                <a16:creationId xmlns="" xmlns:a16="http://schemas.microsoft.com/office/drawing/2014/main" id="{65FC825B-EA5C-A576-FB32-0859E0BC8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331640" y="1340768"/>
            <a:ext cx="6173214" cy="3487015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8625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91F5F60-B43C-86D0-3C2B-7347DB4BA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EE92C2D-4498-C666-9CD9-198EBD7C5A50}"/>
              </a:ext>
            </a:extLst>
          </p:cNvPr>
          <p:cNvSpPr txBox="1"/>
          <p:nvPr/>
        </p:nvSpPr>
        <p:spPr>
          <a:xfrm>
            <a:off x="395536" y="5733256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https://www.aninews.in/news/business/with-major-orders-in-hand-sadhav-announces-ipo-to-open-on-23rd-february20240220162912/</a:t>
            </a:r>
          </a:p>
        </p:txBody>
      </p:sp>
      <p:pic>
        <p:nvPicPr>
          <p:cNvPr id="6" name="Picture 5" descr="Untitled-1.jpg">
            <a:extLst>
              <a:ext uri="{FF2B5EF4-FFF2-40B4-BE49-F238E27FC236}">
                <a16:creationId xmlns="" xmlns:a16="http://schemas.microsoft.com/office/drawing/2014/main" id="{C68DE28C-4DEF-3506-FB0E-F4CDFF1EDC3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>
            <a:extLst>
              <a:ext uri="{FF2B5EF4-FFF2-40B4-BE49-F238E27FC236}">
                <a16:creationId xmlns="" xmlns:a16="http://schemas.microsoft.com/office/drawing/2014/main" id="{1B860DF2-14B6-BE63-2D3F-C555F7C02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218427" y="1700808"/>
            <a:ext cx="6491649" cy="3158395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48881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EC789B5-9E99-0869-15B2-A73ACAEC0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75DE283-0A57-3155-C4E5-5EEF4D286D59}"/>
              </a:ext>
            </a:extLst>
          </p:cNvPr>
          <p:cNvSpPr txBox="1"/>
          <p:nvPr/>
        </p:nvSpPr>
        <p:spPr>
          <a:xfrm>
            <a:off x="395536" y="5733256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https://www.theweek.in/wire-updates/business/2024/02/20/dcm46-sadhav-shipping-limited.html</a:t>
            </a:r>
          </a:p>
        </p:txBody>
      </p:sp>
      <p:pic>
        <p:nvPicPr>
          <p:cNvPr id="6" name="Picture 5" descr="Untitled-1.jpg">
            <a:extLst>
              <a:ext uri="{FF2B5EF4-FFF2-40B4-BE49-F238E27FC236}">
                <a16:creationId xmlns="" xmlns:a16="http://schemas.microsoft.com/office/drawing/2014/main" id="{D7014AAF-A221-4A5C-CB71-8229C2F7205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>
            <a:extLst>
              <a:ext uri="{FF2B5EF4-FFF2-40B4-BE49-F238E27FC236}">
                <a16:creationId xmlns="" xmlns:a16="http://schemas.microsoft.com/office/drawing/2014/main" id="{D415E95F-598A-0876-8E41-698BA4722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331640" y="1052736"/>
            <a:ext cx="5879669" cy="3861179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99191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91A1597-69FA-F0AF-7863-78DDE49BF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33FB435-5CB5-9195-6544-2F1826A9C371}"/>
              </a:ext>
            </a:extLst>
          </p:cNvPr>
          <p:cNvSpPr txBox="1"/>
          <p:nvPr/>
        </p:nvSpPr>
        <p:spPr>
          <a:xfrm>
            <a:off x="395536" y="5733256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http://www.uniindia.com/with-major-orders-in-hand-sadhav-announces-ipo-to-open-on-23rd-february/prnewswire/news/3146977.html</a:t>
            </a:r>
          </a:p>
        </p:txBody>
      </p:sp>
      <p:pic>
        <p:nvPicPr>
          <p:cNvPr id="6" name="Picture 5" descr="Untitled-1.jpg">
            <a:extLst>
              <a:ext uri="{FF2B5EF4-FFF2-40B4-BE49-F238E27FC236}">
                <a16:creationId xmlns="" xmlns:a16="http://schemas.microsoft.com/office/drawing/2014/main" id="{7F06275A-E2AC-B864-DAAF-D80F535B89C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>
            <a:extLst>
              <a:ext uri="{FF2B5EF4-FFF2-40B4-BE49-F238E27FC236}">
                <a16:creationId xmlns="" xmlns:a16="http://schemas.microsoft.com/office/drawing/2014/main" id="{F872EF79-B230-9145-8E03-0FF0C0CFD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645354" y="1729612"/>
            <a:ext cx="5637794" cy="3100787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86013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4BB8B6D-8BDC-30D4-7661-D31DDFC47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BD5B90C-FA0B-E29B-C9A9-100D6C11889C}"/>
              </a:ext>
            </a:extLst>
          </p:cNvPr>
          <p:cNvSpPr txBox="1"/>
          <p:nvPr/>
        </p:nvSpPr>
        <p:spPr>
          <a:xfrm>
            <a:off x="395536" y="5397023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https://www.livemint.com/market/ipo/sadhav-shipping-ipo-check-subscription-status-gmp-and-other-key-details-11708696011393.html</a:t>
            </a:r>
          </a:p>
        </p:txBody>
      </p:sp>
      <p:pic>
        <p:nvPicPr>
          <p:cNvPr id="6" name="Picture 5" descr="Untitled-1.jpg">
            <a:extLst>
              <a:ext uri="{FF2B5EF4-FFF2-40B4-BE49-F238E27FC236}">
                <a16:creationId xmlns="" xmlns:a16="http://schemas.microsoft.com/office/drawing/2014/main" id="{B14CC984-0751-9DA8-3F43-D09BF9ABDE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>
            <a:extLst>
              <a:ext uri="{FF2B5EF4-FFF2-40B4-BE49-F238E27FC236}">
                <a16:creationId xmlns="" xmlns:a16="http://schemas.microsoft.com/office/drawing/2014/main" id="{AD976EDF-9E3C-1400-5FD7-0A310ED90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899517" y="1372145"/>
            <a:ext cx="5697150" cy="3028215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03564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C482662-B974-673B-4ED9-9C0FA1713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C0EE284-1976-BB92-D588-FC1E836A1194}"/>
              </a:ext>
            </a:extLst>
          </p:cNvPr>
          <p:cNvSpPr txBox="1"/>
          <p:nvPr/>
        </p:nvSpPr>
        <p:spPr>
          <a:xfrm>
            <a:off x="395536" y="5397023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https://www.news18.com/business/sadhav-shipping-ipo-check-subscription-status-gmp-today-8794434.html</a:t>
            </a:r>
          </a:p>
        </p:txBody>
      </p:sp>
      <p:pic>
        <p:nvPicPr>
          <p:cNvPr id="6" name="Picture 5" descr="Untitled-1.jpg">
            <a:extLst>
              <a:ext uri="{FF2B5EF4-FFF2-40B4-BE49-F238E27FC236}">
                <a16:creationId xmlns="" xmlns:a16="http://schemas.microsoft.com/office/drawing/2014/main" id="{BA64A93F-C3E0-93FA-94D7-7DA4B5BCFA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>
            <a:extLst>
              <a:ext uri="{FF2B5EF4-FFF2-40B4-BE49-F238E27FC236}">
                <a16:creationId xmlns="" xmlns:a16="http://schemas.microsoft.com/office/drawing/2014/main" id="{FFCA00F7-EA47-05DF-4870-403198EAC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411966" y="1372145"/>
            <a:ext cx="6672252" cy="3028215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6569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B4F453A-3C04-3F61-B5BF-8DA5FEE4A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FFC99D3-20AB-9D11-59ED-28FFFC761B9A}"/>
              </a:ext>
            </a:extLst>
          </p:cNvPr>
          <p:cNvSpPr txBox="1"/>
          <p:nvPr/>
        </p:nvSpPr>
        <p:spPr>
          <a:xfrm>
            <a:off x="395536" y="5397023"/>
            <a:ext cx="8501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https://hindi.moneycontrol.com/news/ipo/sadhav-shipping-ipo-subscribed-one-and-a-half-times-on-day-1-know-what-grey-market-signalling-sadhav-shipping-public-issue-listing-date-1805911.html</a:t>
            </a:r>
          </a:p>
        </p:txBody>
      </p:sp>
      <p:pic>
        <p:nvPicPr>
          <p:cNvPr id="6" name="Picture 5" descr="Untitled-1.jpg">
            <a:extLst>
              <a:ext uri="{FF2B5EF4-FFF2-40B4-BE49-F238E27FC236}">
                <a16:creationId xmlns="" xmlns:a16="http://schemas.microsoft.com/office/drawing/2014/main" id="{7170991D-136C-F164-3285-28E6BDF8263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>
            <a:extLst>
              <a:ext uri="{FF2B5EF4-FFF2-40B4-BE49-F238E27FC236}">
                <a16:creationId xmlns="" xmlns:a16="http://schemas.microsoft.com/office/drawing/2014/main" id="{2FFACEC3-58C4-0D79-530E-2430D1EC9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899517" y="1422718"/>
            <a:ext cx="5697150" cy="2927069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29658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57E615F-162D-4150-4EDE-56424E10C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2BE10D6-83F0-7F0F-D8C9-79C69F7F7A80}"/>
              </a:ext>
            </a:extLst>
          </p:cNvPr>
          <p:cNvSpPr txBox="1"/>
          <p:nvPr/>
        </p:nvSpPr>
        <p:spPr>
          <a:xfrm>
            <a:off x="395536" y="5397023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https://hindi.business-standard.com/markets/sadhav-shipping-ipo-subscribed-more-than-one-and-a-half-times-you-can-place-bids-till-tomorrow-id-344749</a:t>
            </a:r>
          </a:p>
        </p:txBody>
      </p:sp>
      <p:pic>
        <p:nvPicPr>
          <p:cNvPr id="6" name="Picture 5" descr="Untitled-1.jpg">
            <a:extLst>
              <a:ext uri="{FF2B5EF4-FFF2-40B4-BE49-F238E27FC236}">
                <a16:creationId xmlns="" xmlns:a16="http://schemas.microsoft.com/office/drawing/2014/main" id="{1A8092C5-354A-F953-EE4D-325813A281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>
            <a:extLst>
              <a:ext uri="{FF2B5EF4-FFF2-40B4-BE49-F238E27FC236}">
                <a16:creationId xmlns="" xmlns:a16="http://schemas.microsoft.com/office/drawing/2014/main" id="{773F289D-324C-5DEF-0087-54A6564BC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031830" y="1422718"/>
            <a:ext cx="5432523" cy="2927069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89052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607220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Free press journal , cat A page 11, date 21 </a:t>
            </a:r>
            <a:r>
              <a:rPr lang="en-US" b="1" dirty="0" err="1"/>
              <a:t>feb</a:t>
            </a:r>
            <a:endParaRPr lang="en-US" b="1" dirty="0"/>
          </a:p>
        </p:txBody>
      </p:sp>
      <p:pic>
        <p:nvPicPr>
          <p:cNvPr id="5" name="Picture 4" descr="WhatsApp Image 2024-02-22 at 14.38.03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73423" y="2266950"/>
            <a:ext cx="2197153" cy="2324100"/>
          </a:xfrm>
          <a:prstGeom prst="rect">
            <a:avLst/>
          </a:prstGeom>
          <a:ln w="76200">
            <a:solidFill>
              <a:srgbClr val="1568B3"/>
            </a:solidFill>
          </a:ln>
        </p:spPr>
      </p:pic>
      <p:pic>
        <p:nvPicPr>
          <p:cNvPr id="8" name="Picture 7" descr="Untitled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8ABD1CB-4877-5650-567C-362BC88B9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E0438A7-9CD6-874A-CE44-3728DAA8C022}"/>
              </a:ext>
            </a:extLst>
          </p:cNvPr>
          <p:cNvSpPr txBox="1"/>
          <p:nvPr/>
        </p:nvSpPr>
        <p:spPr>
          <a:xfrm>
            <a:off x="395536" y="5397023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https://twitter.com/i/flow/login?redirect_after_login=%2Fet_infra</a:t>
            </a:r>
          </a:p>
        </p:txBody>
      </p:sp>
      <p:pic>
        <p:nvPicPr>
          <p:cNvPr id="6" name="Picture 5" descr="Untitled-1.jpg">
            <a:extLst>
              <a:ext uri="{FF2B5EF4-FFF2-40B4-BE49-F238E27FC236}">
                <a16:creationId xmlns="" xmlns:a16="http://schemas.microsoft.com/office/drawing/2014/main" id="{FFAC2D56-1BE1-F18B-C42C-C99BBF1D944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DE94BE65-2C5E-BDF7-4D7D-32A021480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2410" t="16360" r="32208" b="13751"/>
          <a:stretch>
            <a:fillRect/>
          </a:stretch>
        </p:blipFill>
        <p:spPr bwMode="auto">
          <a:xfrm>
            <a:off x="1835696" y="332656"/>
            <a:ext cx="5438491" cy="4708937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12912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484F8DC-C8F7-EA9E-883C-7AFFA060E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891D1F5-CDA7-CFB0-0125-8111C1A116CF}"/>
              </a:ext>
            </a:extLst>
          </p:cNvPr>
          <p:cNvSpPr txBox="1"/>
          <p:nvPr/>
        </p:nvSpPr>
        <p:spPr>
          <a:xfrm>
            <a:off x="395536" y="5397023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https://www.chittorgarh.com/ipo/sadhav-shipping-ipo/1657/</a:t>
            </a:r>
          </a:p>
        </p:txBody>
      </p:sp>
      <p:pic>
        <p:nvPicPr>
          <p:cNvPr id="6" name="Picture 5" descr="Untitled-1.jpg">
            <a:extLst>
              <a:ext uri="{FF2B5EF4-FFF2-40B4-BE49-F238E27FC236}">
                <a16:creationId xmlns="" xmlns:a16="http://schemas.microsoft.com/office/drawing/2014/main" id="{5F9B32FA-354D-9F97-AF29-3AF336E6E13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>
            <a:extLst>
              <a:ext uri="{FF2B5EF4-FFF2-40B4-BE49-F238E27FC236}">
                <a16:creationId xmlns="" xmlns:a16="http://schemas.microsoft.com/office/drawing/2014/main" id="{A4CCF8BF-E8A9-7205-37E5-A2601F55E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187624" y="1490741"/>
            <a:ext cx="6705827" cy="2951774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44513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484F8DC-C8F7-EA9E-883C-7AFFA060E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891D1F5-CDA7-CFB0-0125-8111C1A116CF}"/>
              </a:ext>
            </a:extLst>
          </p:cNvPr>
          <p:cNvSpPr txBox="1"/>
          <p:nvPr/>
        </p:nvSpPr>
        <p:spPr>
          <a:xfrm>
            <a:off x="395536" y="5397023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https://www.5paisa.com/news/sadhav-shipping-ipo-closing-subscribed-above-135-times</a:t>
            </a:r>
            <a:endParaRPr lang="en-US" b="1" dirty="0"/>
          </a:p>
        </p:txBody>
      </p:sp>
      <p:pic>
        <p:nvPicPr>
          <p:cNvPr id="6" name="Picture 5" descr="Untitled-1.jpg">
            <a:extLst>
              <a:ext uri="{FF2B5EF4-FFF2-40B4-BE49-F238E27FC236}">
                <a16:creationId xmlns="" xmlns:a16="http://schemas.microsoft.com/office/drawing/2014/main" id="{5F9B32FA-354D-9F97-AF29-3AF336E6E13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>
            <a:extLst>
              <a:ext uri="{FF2B5EF4-FFF2-40B4-BE49-F238E27FC236}">
                <a16:creationId xmlns="" xmlns:a16="http://schemas.microsoft.com/office/drawing/2014/main" id="{A4CCF8BF-E8A9-7205-37E5-A2601F55E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176482" y="1196752"/>
            <a:ext cx="6660616" cy="3199980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44513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484F8DC-C8F7-EA9E-883C-7AFFA060E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891D1F5-CDA7-CFB0-0125-8111C1A116CF}"/>
              </a:ext>
            </a:extLst>
          </p:cNvPr>
          <p:cNvSpPr txBox="1"/>
          <p:nvPr/>
        </p:nvSpPr>
        <p:spPr>
          <a:xfrm>
            <a:off x="395536" y="5397023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https://www.tradingview.com/news/moneycontrol:c7f3d9058094b:0-sadhav-shipping-lists-at-42-premium-to-ipo-price-on-nse-sme-platform/</a:t>
            </a:r>
            <a:endParaRPr lang="en-US" b="1" dirty="0"/>
          </a:p>
        </p:txBody>
      </p:sp>
      <p:pic>
        <p:nvPicPr>
          <p:cNvPr id="6" name="Picture 5" descr="Untitled-1.jpg">
            <a:extLst>
              <a:ext uri="{FF2B5EF4-FFF2-40B4-BE49-F238E27FC236}">
                <a16:creationId xmlns="" xmlns:a16="http://schemas.microsoft.com/office/drawing/2014/main" id="{5F9B32FA-354D-9F97-AF29-3AF336E6E13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>
            <a:extLst>
              <a:ext uri="{FF2B5EF4-FFF2-40B4-BE49-F238E27FC236}">
                <a16:creationId xmlns="" xmlns:a16="http://schemas.microsoft.com/office/drawing/2014/main" id="{A4CCF8BF-E8A9-7205-37E5-A2601F55E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55576" y="1196752"/>
            <a:ext cx="7502428" cy="3199980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44513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955E060-C709-CFE9-7E4F-7AB2C7F2C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32D9F9E-B5DE-C985-BDC8-313F98EA2380}"/>
              </a:ext>
            </a:extLst>
          </p:cNvPr>
          <p:cNvSpPr txBox="1"/>
          <p:nvPr/>
        </p:nvSpPr>
        <p:spPr>
          <a:xfrm>
            <a:off x="428596" y="607220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MAHARASHTRA TIMES , PAGE 11, CAT A, DATE 21 FEB</a:t>
            </a:r>
          </a:p>
        </p:txBody>
      </p:sp>
      <p:pic>
        <p:nvPicPr>
          <p:cNvPr id="5" name="Picture 4" descr="WhatsApp Image 2024-02-22 at 14.38.03 (1).jpeg">
            <a:extLst>
              <a:ext uri="{FF2B5EF4-FFF2-40B4-BE49-F238E27FC236}">
                <a16:creationId xmlns="" xmlns:a16="http://schemas.microsoft.com/office/drawing/2014/main" id="{ED2720DC-7187-0169-1940-2B2014B1F2F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1196752"/>
            <a:ext cx="1664740" cy="4242988"/>
          </a:xfrm>
          <a:prstGeom prst="rect">
            <a:avLst/>
          </a:prstGeom>
          <a:ln w="76200">
            <a:solidFill>
              <a:srgbClr val="1568B3"/>
            </a:solidFill>
          </a:ln>
        </p:spPr>
      </p:pic>
      <p:pic>
        <p:nvPicPr>
          <p:cNvPr id="6" name="Picture 5" descr="Untitled-1.jpg">
            <a:extLst>
              <a:ext uri="{FF2B5EF4-FFF2-40B4-BE49-F238E27FC236}">
                <a16:creationId xmlns="" xmlns:a16="http://schemas.microsoft.com/office/drawing/2014/main" id="{10386615-AF6C-AB78-646B-CEFB5B71A02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90488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170E85A-D7E9-9572-A3BB-300B3FBA8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CE3F397-E24D-E0A1-572B-9A809F38E03E}"/>
              </a:ext>
            </a:extLst>
          </p:cNvPr>
          <p:cNvSpPr txBox="1"/>
          <p:nvPr/>
        </p:nvSpPr>
        <p:spPr>
          <a:xfrm>
            <a:off x="428596" y="607220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pudhari, cat A, page 3</a:t>
            </a:r>
            <a:endParaRPr lang="en-US" b="1" dirty="0"/>
          </a:p>
        </p:txBody>
      </p:sp>
      <p:pic>
        <p:nvPicPr>
          <p:cNvPr id="5" name="Picture 4" descr="WhatsApp Image 2024-02-22 at 14.38.03 (1).jpeg">
            <a:extLst>
              <a:ext uri="{FF2B5EF4-FFF2-40B4-BE49-F238E27FC236}">
                <a16:creationId xmlns="" xmlns:a16="http://schemas.microsoft.com/office/drawing/2014/main" id="{527ABF6A-837B-21C1-7B9F-FEFD3E0D7BB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1196752"/>
            <a:ext cx="1993325" cy="4620891"/>
          </a:xfrm>
          <a:prstGeom prst="rect">
            <a:avLst/>
          </a:prstGeom>
          <a:ln w="76200">
            <a:solidFill>
              <a:srgbClr val="1568B3"/>
            </a:solidFill>
          </a:ln>
        </p:spPr>
      </p:pic>
      <p:pic>
        <p:nvPicPr>
          <p:cNvPr id="6" name="Picture 5" descr="Untitled-1.jpg">
            <a:extLst>
              <a:ext uri="{FF2B5EF4-FFF2-40B4-BE49-F238E27FC236}">
                <a16:creationId xmlns="" xmlns:a16="http://schemas.microsoft.com/office/drawing/2014/main" id="{5CDDDC5A-2C28-BE7F-DE72-8A7C04EC047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7540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775F1CA-1AE6-0688-A966-565C3D9E9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C6BDE1E-8573-181F-246A-53B692129B8C}"/>
              </a:ext>
            </a:extLst>
          </p:cNvPr>
          <p:cNvSpPr txBox="1"/>
          <p:nvPr/>
        </p:nvSpPr>
        <p:spPr>
          <a:xfrm>
            <a:off x="428596" y="607220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Loksatta</a:t>
            </a:r>
            <a:r>
              <a:rPr lang="en-US" b="1" dirty="0"/>
              <a:t> , cat A ,page 9, date 21 </a:t>
            </a:r>
            <a:r>
              <a:rPr lang="en-US" b="1" dirty="0" err="1"/>
              <a:t>feb</a:t>
            </a:r>
            <a:endParaRPr lang="en-US" b="1" dirty="0"/>
          </a:p>
        </p:txBody>
      </p:sp>
      <p:pic>
        <p:nvPicPr>
          <p:cNvPr id="5" name="Picture 4" descr="WhatsApp Image 2024-02-22 at 14.38.03 (1).jpeg">
            <a:extLst>
              <a:ext uri="{FF2B5EF4-FFF2-40B4-BE49-F238E27FC236}">
                <a16:creationId xmlns="" xmlns:a16="http://schemas.microsoft.com/office/drawing/2014/main" id="{4A4D4200-07E4-7674-C3C9-7E69B033B14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9" y="740014"/>
            <a:ext cx="1447020" cy="5180339"/>
          </a:xfrm>
          <a:prstGeom prst="rect">
            <a:avLst/>
          </a:prstGeom>
          <a:ln w="76200">
            <a:solidFill>
              <a:srgbClr val="1568B3"/>
            </a:solidFill>
          </a:ln>
        </p:spPr>
      </p:pic>
      <p:pic>
        <p:nvPicPr>
          <p:cNvPr id="6" name="Picture 5" descr="Untitled-1.jpg">
            <a:extLst>
              <a:ext uri="{FF2B5EF4-FFF2-40B4-BE49-F238E27FC236}">
                <a16:creationId xmlns="" xmlns:a16="http://schemas.microsoft.com/office/drawing/2014/main" id="{7CF1523D-1A7A-1A49-00B0-5D26DCEBBD8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82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7B60487-6387-9B20-45F0-E59ABDEF3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38E9622-8B33-9E8C-684C-420FB6ADA7FF}"/>
              </a:ext>
            </a:extLst>
          </p:cNvPr>
          <p:cNvSpPr txBox="1"/>
          <p:nvPr/>
        </p:nvSpPr>
        <p:spPr>
          <a:xfrm>
            <a:off x="428596" y="607220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SAKAL, CAT A, PAGE 7, Date:-21-Feb-24, Page no.6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9F6B11AD-F9A2-B26A-644F-A4B7AB1A8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07704" y="1340768"/>
            <a:ext cx="4877185" cy="3003725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  <p:pic>
        <p:nvPicPr>
          <p:cNvPr id="6" name="Picture 5" descr="Untitled-1.jpg">
            <a:extLst>
              <a:ext uri="{FF2B5EF4-FFF2-40B4-BE49-F238E27FC236}">
                <a16:creationId xmlns="" xmlns:a16="http://schemas.microsoft.com/office/drawing/2014/main" id="{EBF1A286-657B-9941-645E-0C9FF724C6C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43903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607220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Navbharat</a:t>
            </a:r>
            <a:r>
              <a:rPr lang="en-US" b="1" dirty="0"/>
              <a:t>, cat A, page 9, date 22 </a:t>
            </a:r>
            <a:r>
              <a:rPr lang="en-US" b="1" dirty="0" err="1"/>
              <a:t>feb</a:t>
            </a:r>
            <a:endParaRPr lang="en-US" b="1" dirty="0"/>
          </a:p>
        </p:txBody>
      </p:sp>
      <p:pic>
        <p:nvPicPr>
          <p:cNvPr id="5" name="Picture 4" descr="WhatsApp Image 2024-02-22 at 14.38.03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73423" y="2266950"/>
            <a:ext cx="2197153" cy="2324100"/>
          </a:xfrm>
          <a:prstGeom prst="rect">
            <a:avLst/>
          </a:prstGeom>
          <a:ln w="76200">
            <a:solidFill>
              <a:srgbClr val="1568B3"/>
            </a:solidFill>
          </a:ln>
        </p:spPr>
      </p:pic>
      <p:pic>
        <p:nvPicPr>
          <p:cNvPr id="6" name="Picture 5" descr="WhatsApp Image 2024-02-22 at 14.38.07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0337" y="2138362"/>
            <a:ext cx="3743325" cy="2581275"/>
          </a:xfrm>
          <a:prstGeom prst="rect">
            <a:avLst/>
          </a:prstGeom>
          <a:ln w="76200">
            <a:solidFill>
              <a:srgbClr val="1568B3"/>
            </a:solidFill>
          </a:ln>
        </p:spPr>
      </p:pic>
      <p:pic>
        <p:nvPicPr>
          <p:cNvPr id="7" name="Picture 6" descr="Untitled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607220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Hamara</a:t>
            </a:r>
            <a:r>
              <a:rPr lang="en-US" b="1" dirty="0"/>
              <a:t> </a:t>
            </a:r>
            <a:r>
              <a:rPr lang="en-US" b="1" dirty="0" err="1"/>
              <a:t>mahanagar</a:t>
            </a:r>
            <a:r>
              <a:rPr lang="en-US" b="1" dirty="0"/>
              <a:t>, page 5, date 21 </a:t>
            </a:r>
            <a:r>
              <a:rPr lang="en-US" b="1" dirty="0" err="1"/>
              <a:t>feb</a:t>
            </a:r>
            <a:r>
              <a:rPr lang="en-US" b="1" dirty="0"/>
              <a:t> ,</a:t>
            </a:r>
          </a:p>
        </p:txBody>
      </p:sp>
      <p:pic>
        <p:nvPicPr>
          <p:cNvPr id="5" name="Picture 4" descr="WhatsApp Image 2024-02-22 at 14.38.03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73423" y="2423136"/>
            <a:ext cx="2197153" cy="2011728"/>
          </a:xfrm>
          <a:prstGeom prst="rect">
            <a:avLst/>
          </a:prstGeom>
          <a:ln w="76200">
            <a:solidFill>
              <a:srgbClr val="1568B3"/>
            </a:solidFill>
          </a:ln>
        </p:spPr>
      </p:pic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607220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Divya</a:t>
            </a:r>
            <a:r>
              <a:rPr lang="en-US" b="1" dirty="0"/>
              <a:t> </a:t>
            </a:r>
            <a:r>
              <a:rPr lang="en-US" b="1" dirty="0" err="1"/>
              <a:t>bhaskar</a:t>
            </a:r>
            <a:r>
              <a:rPr lang="en-US" b="1" dirty="0"/>
              <a:t> , cat A, page 5, date 22 </a:t>
            </a:r>
            <a:r>
              <a:rPr lang="en-US" b="1" dirty="0" err="1"/>
              <a:t>feb</a:t>
            </a:r>
            <a:endParaRPr lang="en-US" b="1" dirty="0"/>
          </a:p>
        </p:txBody>
      </p:sp>
      <p:pic>
        <p:nvPicPr>
          <p:cNvPr id="5" name="Picture 4" descr="WhatsApp Image 2024-02-22 at 14.38.03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2420888"/>
            <a:ext cx="5406899" cy="2078494"/>
          </a:xfrm>
          <a:prstGeom prst="rect">
            <a:avLst/>
          </a:prstGeom>
          <a:ln w="76200">
            <a:solidFill>
              <a:srgbClr val="1568B3"/>
            </a:solidFill>
          </a:ln>
        </p:spPr>
      </p:pic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0E6D8B9-6B61-879D-BED9-A74474948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674AA11-1120-81DC-B56D-E494DCBC51E9}"/>
              </a:ext>
            </a:extLst>
          </p:cNvPr>
          <p:cNvSpPr txBox="1"/>
          <p:nvPr/>
        </p:nvSpPr>
        <p:spPr>
          <a:xfrm>
            <a:off x="428596" y="607220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https://twitter.com/ET_Infra/status/1760257826457256250?s=20</a:t>
            </a:r>
          </a:p>
        </p:txBody>
      </p:sp>
      <p:pic>
        <p:nvPicPr>
          <p:cNvPr id="6" name="Picture 5" descr="Untitled-1.jpg">
            <a:extLst>
              <a:ext uri="{FF2B5EF4-FFF2-40B4-BE49-F238E27FC236}">
                <a16:creationId xmlns="" xmlns:a16="http://schemas.microsoft.com/office/drawing/2014/main" id="{348CA444-41EA-FC71-8391-41910D6AA50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>
            <a:extLst>
              <a:ext uri="{FF2B5EF4-FFF2-40B4-BE49-F238E27FC236}">
                <a16:creationId xmlns="" xmlns:a16="http://schemas.microsoft.com/office/drawing/2014/main" id="{D47C683B-9BB2-48F6-5F1E-E312D78E4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8929" r="29771"/>
          <a:stretch>
            <a:fillRect/>
          </a:stretch>
        </p:blipFill>
        <p:spPr bwMode="auto">
          <a:xfrm>
            <a:off x="1475656" y="980728"/>
            <a:ext cx="6121846" cy="4652901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15025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607220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Active times , page 2, date 21 </a:t>
            </a:r>
            <a:r>
              <a:rPr lang="en-US" b="1" dirty="0" err="1"/>
              <a:t>feb</a:t>
            </a:r>
            <a:endParaRPr lang="en-US" b="1" dirty="0"/>
          </a:p>
        </p:txBody>
      </p:sp>
      <p:pic>
        <p:nvPicPr>
          <p:cNvPr id="5" name="Picture 4" descr="WhatsApp Image 2024-02-22 at 14.38.03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2276872"/>
            <a:ext cx="5008560" cy="2304256"/>
          </a:xfrm>
          <a:prstGeom prst="rect">
            <a:avLst/>
          </a:prstGeom>
          <a:ln w="76200">
            <a:solidFill>
              <a:srgbClr val="1568B3"/>
            </a:solidFill>
          </a:ln>
        </p:spPr>
      </p:pic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BFD0C3C-B66A-9476-602F-C981BE5A6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B94B26A-A987-D485-0C8A-81A2CD1B5109}"/>
              </a:ext>
            </a:extLst>
          </p:cNvPr>
          <p:cNvSpPr txBox="1"/>
          <p:nvPr/>
        </p:nvSpPr>
        <p:spPr>
          <a:xfrm>
            <a:off x="428596" y="607220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</a:t>
            </a:r>
            <a:r>
              <a:rPr lang="en-US" b="1" dirty="0" err="1"/>
              <a:t>goan</a:t>
            </a:r>
            <a:r>
              <a:rPr lang="en-US" b="1" dirty="0"/>
              <a:t> , cat A, page 6, date 21 </a:t>
            </a:r>
            <a:r>
              <a:rPr lang="en-US" b="1" dirty="0" err="1"/>
              <a:t>feb</a:t>
            </a:r>
            <a:endParaRPr lang="en-US" b="1" dirty="0"/>
          </a:p>
        </p:txBody>
      </p:sp>
      <p:pic>
        <p:nvPicPr>
          <p:cNvPr id="5" name="Picture 4" descr="WhatsApp Image 2024-02-22 at 14.38.03 (1).jpeg">
            <a:extLst>
              <a:ext uri="{FF2B5EF4-FFF2-40B4-BE49-F238E27FC236}">
                <a16:creationId xmlns="" xmlns:a16="http://schemas.microsoft.com/office/drawing/2014/main" id="{51AF4E82-0DFB-90AD-09CD-F803434F0AE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38525" y="2266950"/>
            <a:ext cx="2266950" cy="2324100"/>
          </a:xfrm>
          <a:prstGeom prst="rect">
            <a:avLst/>
          </a:prstGeom>
          <a:ln w="76200">
            <a:solidFill>
              <a:srgbClr val="1568B3"/>
            </a:solidFill>
          </a:ln>
        </p:spPr>
      </p:pic>
      <p:pic>
        <p:nvPicPr>
          <p:cNvPr id="7" name="Picture 6" descr="Untitled-1.jpg">
            <a:extLst>
              <a:ext uri="{FF2B5EF4-FFF2-40B4-BE49-F238E27FC236}">
                <a16:creationId xmlns="" xmlns:a16="http://schemas.microsoft.com/office/drawing/2014/main" id="{42282BDF-4306-EA7C-D994-A0F57FC6F16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71634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607220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SIDDHANT SAMACHAR, PAGE 2, DATE 21 FEB</a:t>
            </a:r>
            <a:endParaRPr lang="en-US" b="1" dirty="0"/>
          </a:p>
        </p:txBody>
      </p:sp>
      <p:pic>
        <p:nvPicPr>
          <p:cNvPr id="5" name="Picture 4" descr="WhatsApp Image 2024-02-22 at 14.38.03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2204864"/>
            <a:ext cx="4494023" cy="2709051"/>
          </a:xfrm>
          <a:prstGeom prst="rect">
            <a:avLst/>
          </a:prstGeom>
          <a:ln w="76200">
            <a:solidFill>
              <a:srgbClr val="1568B3"/>
            </a:solidFill>
          </a:ln>
        </p:spPr>
      </p:pic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607220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Gavkari</a:t>
            </a:r>
            <a:r>
              <a:rPr lang="en-US" b="1" dirty="0"/>
              <a:t> , cat A, page 8, date 21 </a:t>
            </a:r>
            <a:r>
              <a:rPr lang="en-US" b="1" dirty="0" err="1"/>
              <a:t>feb</a:t>
            </a:r>
            <a:endParaRPr lang="en-US" b="1" dirty="0"/>
          </a:p>
        </p:txBody>
      </p:sp>
      <p:pic>
        <p:nvPicPr>
          <p:cNvPr id="5" name="Picture 4" descr="WhatsApp Image 2024-02-22 at 14.38.03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2276872"/>
            <a:ext cx="4421324" cy="2808312"/>
          </a:xfrm>
          <a:prstGeom prst="rect">
            <a:avLst/>
          </a:prstGeom>
          <a:ln w="76200">
            <a:solidFill>
              <a:srgbClr val="1568B3"/>
            </a:solidFill>
          </a:ln>
        </p:spPr>
      </p:pic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607220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Pratahkal</a:t>
            </a:r>
            <a:r>
              <a:rPr lang="fr-FR" b="1" dirty="0"/>
              <a:t> , page 6, date 23 </a:t>
            </a:r>
            <a:r>
              <a:rPr lang="fr-FR" b="1" dirty="0" err="1"/>
              <a:t>feb</a:t>
            </a:r>
            <a:endParaRPr lang="en-US" b="1" dirty="0"/>
          </a:p>
        </p:txBody>
      </p:sp>
      <p:pic>
        <p:nvPicPr>
          <p:cNvPr id="5" name="Picture 4" descr="WhatsApp Image 2024-02-22 at 14.38.03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2276872"/>
            <a:ext cx="6091230" cy="2631559"/>
          </a:xfrm>
          <a:prstGeom prst="rect">
            <a:avLst/>
          </a:prstGeom>
          <a:ln w="76200">
            <a:solidFill>
              <a:srgbClr val="1568B3"/>
            </a:solidFill>
          </a:ln>
        </p:spPr>
      </p:pic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607220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Nyay</a:t>
            </a:r>
            <a:r>
              <a:rPr lang="en-US" b="1" dirty="0"/>
              <a:t> Ka </a:t>
            </a:r>
            <a:r>
              <a:rPr lang="en-US" b="1" dirty="0" err="1"/>
              <a:t>Prahari</a:t>
            </a:r>
            <a:r>
              <a:rPr lang="en-US" b="1" dirty="0"/>
              <a:t>, Date:-</a:t>
            </a:r>
            <a:r>
              <a:rPr lang="fr-FR" b="1" dirty="0"/>
              <a:t>23 </a:t>
            </a:r>
            <a:r>
              <a:rPr lang="fr-FR" b="1" dirty="0" err="1"/>
              <a:t>feb</a:t>
            </a:r>
            <a:r>
              <a:rPr lang="en-US" b="1" dirty="0"/>
              <a:t>, Page no.08</a:t>
            </a:r>
          </a:p>
        </p:txBody>
      </p:sp>
      <p:pic>
        <p:nvPicPr>
          <p:cNvPr id="5" name="Picture 4" descr="WhatsApp Image 2024-02-22 at 14.38.03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1556792"/>
            <a:ext cx="2890776" cy="3928020"/>
          </a:xfrm>
          <a:prstGeom prst="rect">
            <a:avLst/>
          </a:prstGeom>
          <a:ln w="76200">
            <a:solidFill>
              <a:srgbClr val="1568B3"/>
            </a:solidFill>
          </a:ln>
        </p:spPr>
      </p:pic>
      <p:pic>
        <p:nvPicPr>
          <p:cNvPr id="7" name="Picture 6" descr="Untitled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6072206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Ahmadabad express,  Date:-23-Feb-24, Page no.5</a:t>
            </a:r>
          </a:p>
          <a:p>
            <a:pPr algn="ctr"/>
            <a:endParaRPr lang="en-US" b="1" dirty="0"/>
          </a:p>
        </p:txBody>
      </p:sp>
      <p:pic>
        <p:nvPicPr>
          <p:cNvPr id="5" name="Picture 4" descr="WhatsApp Image 2024-02-22 at 14.38.03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260648"/>
            <a:ext cx="3528392" cy="5685225"/>
          </a:xfrm>
          <a:prstGeom prst="rect">
            <a:avLst/>
          </a:prstGeom>
          <a:ln w="76200">
            <a:solidFill>
              <a:srgbClr val="1568B3"/>
            </a:solidFill>
          </a:ln>
        </p:spPr>
      </p:pic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607220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financial world, Date:-21-Feb-24, Page no.6</a:t>
            </a:r>
          </a:p>
        </p:txBody>
      </p:sp>
      <p:pic>
        <p:nvPicPr>
          <p:cNvPr id="5" name="Picture 4" descr="WhatsApp Image 2024-02-22 at 14.38.03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04064" y="260648"/>
            <a:ext cx="2895911" cy="5685225"/>
          </a:xfrm>
          <a:prstGeom prst="rect">
            <a:avLst/>
          </a:prstGeom>
          <a:ln w="76200">
            <a:solidFill>
              <a:srgbClr val="1568B3"/>
            </a:solidFill>
          </a:ln>
        </p:spPr>
      </p:pic>
      <p:pic>
        <p:nvPicPr>
          <p:cNvPr id="4" name="Picture 3" descr="Untitled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607220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financial world, Date:-21-Feb-24, Page no.6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62811" t="27188" r="13945" b="14735"/>
          <a:stretch>
            <a:fillRect/>
          </a:stretch>
        </p:blipFill>
        <p:spPr bwMode="auto">
          <a:xfrm>
            <a:off x="3203848" y="1196752"/>
            <a:ext cx="3024336" cy="4248472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607220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financial world, Date:-21-Feb-24, Page no.6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62811" t="27188" r="13945" b="14735"/>
          <a:stretch>
            <a:fillRect/>
          </a:stretch>
        </p:blipFill>
        <p:spPr bwMode="auto">
          <a:xfrm>
            <a:off x="3203848" y="1196752"/>
            <a:ext cx="3024336" cy="4248472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1624F43-0CF2-D136-7A2D-1F767692F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CCEB5CE-796E-EE47-50D4-314DFC7C7CD4}"/>
              </a:ext>
            </a:extLst>
          </p:cNvPr>
          <p:cNvSpPr txBox="1"/>
          <p:nvPr/>
        </p:nvSpPr>
        <p:spPr>
          <a:xfrm>
            <a:off x="395536" y="5397023"/>
            <a:ext cx="8501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https://economictimes.indiatimes.com/markets/ipos/fpos/sadhav-shipping-ipo-all-you-need-to-know-about-this-rs-38-crore-public-offer/articleshow/107940715.cms?from=mdr</a:t>
            </a:r>
          </a:p>
        </p:txBody>
      </p:sp>
      <p:pic>
        <p:nvPicPr>
          <p:cNvPr id="6" name="Picture 5" descr="Untitled-1.jpg">
            <a:extLst>
              <a:ext uri="{FF2B5EF4-FFF2-40B4-BE49-F238E27FC236}">
                <a16:creationId xmlns="" xmlns:a16="http://schemas.microsoft.com/office/drawing/2014/main" id="{BD81A155-65A8-88C7-F637-DDC379AC43C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>
            <a:extLst>
              <a:ext uri="{FF2B5EF4-FFF2-40B4-BE49-F238E27FC236}">
                <a16:creationId xmlns="" xmlns:a16="http://schemas.microsoft.com/office/drawing/2014/main" id="{562A88E3-FB46-F31F-BFC5-8B6DB2293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834411" y="1484784"/>
            <a:ext cx="5914801" cy="3185321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310574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397023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https://www.theindustrial.in/news/f5245f9f0d/With-major-orders-in-hand-Sadhav-announces-IPO-to-open-on-23rd-February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187624" y="1268760"/>
            <a:ext cx="6818976" cy="3337314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397023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https://www.devdiscourse.com/article/headlines/2834519-with-major-orders-in-hand-sadhav-announces-ipo-to-open-on-23rd-february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187624" y="1601048"/>
            <a:ext cx="6818976" cy="2672737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397023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https://themalaysianreserve.com/2024/02/20/with-major-orders-in-hand-sadhav-announces-ipo-to-open-on-23rd-february/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588471" y="1601048"/>
            <a:ext cx="6017283" cy="2672737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397023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https://www.indianeconomicobserver.com/news/with-major-orders-in-hand-sadhav-announces-ipo-to-open-on-23rd-february20240220162908/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331640" y="1340768"/>
            <a:ext cx="6621963" cy="3095914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397023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https://martechmetrix.com/news/with-major-orders-in-hand-sadhav-announces-ipo-to-open-on-23rd-february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27584" y="620688"/>
            <a:ext cx="7488510" cy="4087218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397023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https://www.britishcolumbiatimes.com/news/with-major-orders-in-hand-sadhav-announces-ipo-to-open-on-23rd-february20240220162908/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67875" y="1340768"/>
            <a:ext cx="5349492" cy="3095914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397023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https://news.webindia123.com/news/articles/Business/20240220/4170746.html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27584" y="983144"/>
            <a:ext cx="7488510" cy="3362306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397023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https://www.mountainviewsentinel.com/news/with-major-orders-in-hand-sadhav-announces-ipo-to-open-on-23rd-february20240220162908/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597460" y="1340768"/>
            <a:ext cx="6090322" cy="3095914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397023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https://www.londonchannelnews.com/news/with-major-orders-in-hand-sadhav-announces-ipo-to-open-on-23rd-february20240220162908/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16330" y="983144"/>
            <a:ext cx="7111017" cy="3362306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397023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https://indiashorts.com/with-major-orders-in-hand-sadhav-announces-ipo-to-open-on-23rd-february/161830/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834411" y="1781630"/>
            <a:ext cx="5914801" cy="2591628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012D0E3-1AFC-A6D1-702D-CCBDA65E4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7816E3A-722B-07A8-FB53-BA70DB621484}"/>
              </a:ext>
            </a:extLst>
          </p:cNvPr>
          <p:cNvSpPr txBox="1"/>
          <p:nvPr/>
        </p:nvSpPr>
        <p:spPr>
          <a:xfrm>
            <a:off x="395536" y="5397023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https://www.timesnownews.com/business-economy/companies/sadhav-shipping-ipo-check-latest-gmp-price-allotment-date-and-other-key-details-article-107985235</a:t>
            </a:r>
          </a:p>
        </p:txBody>
      </p:sp>
      <p:pic>
        <p:nvPicPr>
          <p:cNvPr id="6" name="Picture 5" descr="Untitled-1.jpg">
            <a:extLst>
              <a:ext uri="{FF2B5EF4-FFF2-40B4-BE49-F238E27FC236}">
                <a16:creationId xmlns="" xmlns:a16="http://schemas.microsoft.com/office/drawing/2014/main" id="{F5BB6CC1-8AD8-1C5D-FB74-54695BB0B98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>
            <a:extLst>
              <a:ext uri="{FF2B5EF4-FFF2-40B4-BE49-F238E27FC236}">
                <a16:creationId xmlns="" xmlns:a16="http://schemas.microsoft.com/office/drawing/2014/main" id="{B0F942E4-8E5B-A520-F6FA-BB01B728B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031830" y="1444258"/>
            <a:ext cx="5432523" cy="2883989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719914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397023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https://www.washingtondcdespatch.com/news/with-major-orders-in-hand-sadhav-announces-ipo-to-open-on-23rd-february20240220162908/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223335" y="983144"/>
            <a:ext cx="6697006" cy="3362306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397023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https://www.latestly.com/agency-news/business-news-with-major-orders-in-hand-sadhav-announces-ipo-to-open-on-23rd-february-5771693.html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39552" y="1412776"/>
            <a:ext cx="7826912" cy="2981968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607220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https://twitter.com/ET_Infra/status/1760257826457256250?s=20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18929" r="29771"/>
          <a:stretch>
            <a:fillRect/>
          </a:stretch>
        </p:blipFill>
        <p:spPr bwMode="auto">
          <a:xfrm>
            <a:off x="1475656" y="980728"/>
            <a:ext cx="6121846" cy="4652901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397023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https://www.chittorgarh.com/ipo_news/sadhav-shipping-ipo/1657/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115616" y="967041"/>
            <a:ext cx="7021935" cy="3930517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397023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https://www.linkedin.com/posts/ca-kunwar-rizwan_with-major-orders-in-hand-sadhav-announces-activity-7165720267569197057-pYl4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27584" y="1124744"/>
            <a:ext cx="7323943" cy="3433849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397023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https://www.lokmattimes.com/business/with-major-orders-in-hand-sadhav-announces-ipo-to-open-on-23rd-february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115616" y="836712"/>
            <a:ext cx="7021935" cy="4191175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397023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https://mangobunch.in/brand-post/with-major-orders-in-hand-sadhav-announces-ipo-to-open-on-23rd-february/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564437" y="967041"/>
            <a:ext cx="6124293" cy="3930517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397023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https://www.businessupturn.com/brand-post/with-major-orders-in-hand-sadhav-announces-ipo-to-open-on-23rd-february/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43608" y="1556792"/>
            <a:ext cx="7138992" cy="3169822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397023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https://en.jaipurtimes.org/prnewswire?rkey=20240220EN40467&amp;filter=26544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259632" y="1484784"/>
            <a:ext cx="7064359" cy="3185321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397023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https://www.constructionworld.in/amp/Latest-Construction-News/sadhavs-ipo-marks-maritime-milestone/51376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834411" y="1719296"/>
            <a:ext cx="5914801" cy="2716296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333C82E-F860-C5A0-403D-7D3344F7F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2DADE45-D1ED-7E47-85EB-D6CB4EAA9EA7}"/>
              </a:ext>
            </a:extLst>
          </p:cNvPr>
          <p:cNvSpPr txBox="1"/>
          <p:nvPr/>
        </p:nvSpPr>
        <p:spPr>
          <a:xfrm>
            <a:off x="395536" y="5733256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https://www.business-standard.com/content/press-releases-ani/with-major-orders-in-hand-sadhav-announces-ipo-to-open-on-23rd-february-124022000717_1.html</a:t>
            </a:r>
          </a:p>
        </p:txBody>
      </p:sp>
      <p:pic>
        <p:nvPicPr>
          <p:cNvPr id="6" name="Picture 5" descr="Untitled-1.jpg">
            <a:extLst>
              <a:ext uri="{FF2B5EF4-FFF2-40B4-BE49-F238E27FC236}">
                <a16:creationId xmlns="" xmlns:a16="http://schemas.microsoft.com/office/drawing/2014/main" id="{76F741B7-6FA7-6A1C-9AC7-05AFD26F087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>
            <a:extLst>
              <a:ext uri="{FF2B5EF4-FFF2-40B4-BE49-F238E27FC236}">
                <a16:creationId xmlns="" xmlns:a16="http://schemas.microsoft.com/office/drawing/2014/main" id="{0E6D1475-C506-A245-B7F3-305F4599A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43608" y="1340768"/>
            <a:ext cx="6841289" cy="3158395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357770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397023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https://www.jaipur-mirror.com/prnewswire?rkey=20240220EN40467&amp;filter=26530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971600" y="1340768"/>
            <a:ext cx="7134220" cy="3112206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397023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https://www.ndtvprofit.com/ipos/sadhav-shipping-announces-ipo-to-open-on-feb-23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337197" y="1340768"/>
            <a:ext cx="6403025" cy="3112206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397023"/>
            <a:ext cx="8501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https://infra.economictimes.indiatimes.com/news/ports-shipping/with-major-orders-in-hand-sadhav-announces-ipo-to-open-on-23rd-feb/107881316#:~:text=Sadhav%20Shipping%20Limited%20(SSL)%20plans,aggregating%20to%20Rs%2038.18%2Dcrore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403648" y="1146404"/>
            <a:ext cx="6121846" cy="3483513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397023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https://www.maritimegateway.com/tag/sadhav-shipping/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403648" y="1432234"/>
            <a:ext cx="6121846" cy="2911852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397023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https://www.aninews.in/topic/public-subscription/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492474" y="1432234"/>
            <a:ext cx="5944194" cy="2911852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397023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https://dailyindianews.com/with-major-orders-in-hand-sadhav-announces-ipo-to-open-on-23rd-february/2024/305635/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187624" y="1412776"/>
            <a:ext cx="6705827" cy="3107704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397023"/>
            <a:ext cx="8501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http://lucky-wap-ams.op-mobile.opera.com/detail/7219c4b1240220en_zm?uid=9323e2792fcedc45b4ddabd7acd9e8a2&amp;country=zm&amp;language=en&amp;time=1+day+ago&amp;category=sports&amp;page=9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187624" y="1874923"/>
            <a:ext cx="6705827" cy="2183409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397023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https://www.angelone.in/upcoming-ipo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27584" y="1196752"/>
            <a:ext cx="7841017" cy="3379002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397023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https://www.5paisa.com/gujarati/sme-ipo/sadhav-shipping-ltd-ipo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958131" y="1196752"/>
            <a:ext cx="7579923" cy="3379002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397023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https://www.bscnursing2022.com/sadhav-shipping-ipo/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275387" y="1196752"/>
            <a:ext cx="6945410" cy="3379002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F4E6A5C-CF8D-6FC8-94E7-1975429CC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BD9E463-A91A-032E-E45F-8B1CA782B3A1}"/>
              </a:ext>
            </a:extLst>
          </p:cNvPr>
          <p:cNvSpPr txBox="1"/>
          <p:nvPr/>
        </p:nvSpPr>
        <p:spPr>
          <a:xfrm>
            <a:off x="395536" y="5733256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https://www.prnewswire.com/in/news-releases/with-major-orders-in-hand-sadhav-announces-ipo-to-open-on-23rd-february-302065900.html</a:t>
            </a:r>
          </a:p>
        </p:txBody>
      </p:sp>
      <p:pic>
        <p:nvPicPr>
          <p:cNvPr id="6" name="Picture 5" descr="Untitled-1.jpg">
            <a:extLst>
              <a:ext uri="{FF2B5EF4-FFF2-40B4-BE49-F238E27FC236}">
                <a16:creationId xmlns="" xmlns:a16="http://schemas.microsoft.com/office/drawing/2014/main" id="{C6400F20-7D8E-6FF5-FE9B-064761697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>
            <a:extLst>
              <a:ext uri="{FF2B5EF4-FFF2-40B4-BE49-F238E27FC236}">
                <a16:creationId xmlns="" xmlns:a16="http://schemas.microsoft.com/office/drawing/2014/main" id="{DAE374E1-1909-C553-92FC-7FCAD4C0D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289520" y="1700808"/>
            <a:ext cx="6349463" cy="3158395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889713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397023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http://www.estrade.in/news/pr-newswire/?start=3&amp;filter=4950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275387" y="1270269"/>
            <a:ext cx="6945410" cy="3231967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397023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https://www.motilaloswal.com/ipos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275387" y="1341046"/>
            <a:ext cx="6945410" cy="3090413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397023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https://www.chittorgarh.com/ipo_news/dynamic-cables-ipo/774/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411966" y="1341046"/>
            <a:ext cx="6672252" cy="3090413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949280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https://marathi.hindusthansamachar.in/Encyc/2024/2/20/Sadhav-Shipping-Limited-IPO-open-23rd-February.php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475656" y="1181538"/>
            <a:ext cx="6121846" cy="4251281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949280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https://newshublilve.blogspot.com/2024/02/sadhav-shipping-limited-announces-ipo.html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475656" y="1281711"/>
            <a:ext cx="6121846" cy="4050935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949280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https://www.thefinancialworld.com/sadhav-shipping-limited-announces-ipo-aggregating-rs-38-18-crore/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475656" y="1327738"/>
            <a:ext cx="6121846" cy="3958881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949280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https://epaper.loksatta.com/article/Mumbai-marathi-epaper?OrgId=2222298f2a2&amp;eid=7&amp;imageview=0&amp;device=desktop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475656" y="1960467"/>
            <a:ext cx="6121846" cy="2693422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607220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https://mtinews.in/sadhav-announces-ipo-to-open-on-23rd-february/</a:t>
            </a: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30158" t="19313" r="7304" b="12766"/>
          <a:stretch>
            <a:fillRect/>
          </a:stretch>
        </p:blipFill>
        <p:spPr bwMode="auto">
          <a:xfrm>
            <a:off x="611560" y="692696"/>
            <a:ext cx="8136904" cy="4968552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500034" y="257174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Other Links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52792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82" y="116632"/>
            <a:ext cx="871543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http://winningbizness.in/business-news-feeds.html?rkey=20240220EN40467&amp;filter=24596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3"/>
              </a:rPr>
              <a:t>https://www.varindia.com/news/press--pr-news-wire?rkey=20240220EN40467&amp;filter=537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4"/>
              </a:rPr>
              <a:t>https://uttarakhandnewsnetwork.com/press-release-pr-news-wire/?rkey=20240220EN40467&amp;filter=14497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https://www.uniindia.com/with-major-orders-in-hand-sadhav-announces-ipo-to-open-on-23rd-february/prnewswire/news/3146977.html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5"/>
              </a:rPr>
              <a:t>http://timestech.in/trends-forecast/?rkey=20240220EN40467&amp;filter=15939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6"/>
              </a:rPr>
              <a:t>https://www.thinkingtech.in/pr-newswire/?rkey=20240220EN40467&amp;filter=17106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https://theprint.in/ani-press-releases/with-major-orders-in-hand-sadhav-announces-ipo-to-open-on-23rd-february/1972564/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7"/>
              </a:rPr>
              <a:t>https://thebizzstories.com/prnewswire?rkey=20240220EN40467&amp;filter=23904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8"/>
              </a:rPr>
              <a:t>https://the-good.in/pr-newswire/?rkey=20240220EN40467&amp;filter=22019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u="sng" dirty="0">
                <a:hlinkClick r:id="rId9"/>
              </a:rPr>
              <a:t>http://www.thereportingtoday.com/newswire/?rkey=20240220EN40467&amp;filter=20784</a:t>
            </a:r>
            <a:endParaRPr lang="en-US" dirty="0"/>
          </a:p>
        </p:txBody>
      </p:sp>
      <p:pic>
        <p:nvPicPr>
          <p:cNvPr id="3" name="Picture 2" descr="Untitled-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5B8A134-4185-3A64-71E8-904786C1B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3EEA42C-522C-4A4A-6168-ACAF9E0B387E}"/>
              </a:ext>
            </a:extLst>
          </p:cNvPr>
          <p:cNvSpPr txBox="1"/>
          <p:nvPr/>
        </p:nvSpPr>
        <p:spPr>
          <a:xfrm>
            <a:off x="395536" y="5733256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https://www.ptinews.com/story/business/with-major-orders-in-hand-sadhav-announces-ipo-to-open-on-23rd-february/1303815</a:t>
            </a:r>
          </a:p>
        </p:txBody>
      </p:sp>
      <p:pic>
        <p:nvPicPr>
          <p:cNvPr id="6" name="Picture 5" descr="Untitled-1.jpg">
            <a:extLst>
              <a:ext uri="{FF2B5EF4-FFF2-40B4-BE49-F238E27FC236}">
                <a16:creationId xmlns="" xmlns:a16="http://schemas.microsoft.com/office/drawing/2014/main" id="{99A710F3-D84F-9FF2-4056-17F3743048F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>
            <a:extLst>
              <a:ext uri="{FF2B5EF4-FFF2-40B4-BE49-F238E27FC236}">
                <a16:creationId xmlns="" xmlns:a16="http://schemas.microsoft.com/office/drawing/2014/main" id="{62A369B0-DE76-CF44-E78C-827C3D03E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218427" y="1729612"/>
            <a:ext cx="6491649" cy="3100787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2020676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82" y="116632"/>
            <a:ext cx="871543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https://www.talkpedia.in/prnewswire?rkey=20240220EN40467&amp;filter=26504</a:t>
            </a:r>
            <a:br>
              <a:rPr lang="en-US" dirty="0">
                <a:hlinkClick r:id="rId2"/>
              </a:rPr>
            </a:br>
            <a:r>
              <a:rPr lang="en-US" dirty="0">
                <a:hlinkClick r:id="rId2"/>
              </a:rPr>
              <a:t/>
            </a:r>
            <a:br>
              <a:rPr lang="en-US" dirty="0">
                <a:hlinkClick r:id="rId2"/>
              </a:rPr>
            </a:br>
            <a:r>
              <a:rPr lang="en-US" dirty="0">
                <a:hlinkClick r:id="rId2"/>
              </a:rPr>
              <a:t>https://startagist.com/pr-newswire/?rkey=20240220EN40467&amp;filter=20995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3"/>
              </a:rPr>
              <a:t>https://www.sptimes.in/prnewswire?rkey=20240220EN40467&amp;filter=23469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4"/>
              </a:rPr>
              <a:t>https://spoindia.org/press-pr-newswire/?rkey=20240220EN40467&amp;filter=20001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5"/>
              </a:rPr>
              <a:t>https://www.socialnews.xyz/pr-newswire/?rkey=20240220EN40467&amp;filter=15405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6"/>
              </a:rPr>
              <a:t>https://www.shubh24.com/prnewswire?rkey=20240220EN40467&amp;filter=26588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7"/>
              </a:rPr>
              <a:t>https://www.sangritv.com/prnewswire?rkey=20240220EN40467&amp;filter=26566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8"/>
              </a:rPr>
              <a:t>https://www.sangritoday.com/spotlight/prnewswire?rkey=20240220EN40467&amp;filter=22762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9"/>
              </a:rPr>
              <a:t>https://en.sangritimes.com/prnewswire?rkey=20240220EN40467&amp;filter=21009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10"/>
              </a:rPr>
              <a:t>https://www.sanchoretoday.com/prnewswire?rkey=20240220EN40467&amp;filter=26580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11"/>
              </a:rPr>
              <a:t>https://www.sabkhojnews.com/prnewswire?rkey=20240220EN40467&amp;filter=26532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Untitled-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82" y="116632"/>
            <a:ext cx="871543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https://reviewstreet.in/news-reviews-mobiles-gadgets-pcs-automobile/prnewswireindia/?rkey=20240220EN40467&amp;filter=15937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>
                <a:hlinkClick r:id="rId3"/>
              </a:rPr>
              <a:t>https://reportstory.com/pr-newswire/?rkey=20240220EN40467&amp;filter=19806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4"/>
              </a:rPr>
              <a:t>https://readbox.in/pr-newswire/?rkey=20240220EN40467&amp;filter=22117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5"/>
              </a:rPr>
              <a:t>https://www.rajasthanhorizon.com/prnewswire?rkey=20240220EN40467&amp;filter=26546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6"/>
              </a:rPr>
              <a:t>https://www.ptinews.com/press-release/With-major-orders-in-hand-Sadhav-announces-IPO--to-open-on-23rd-February/1303787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7"/>
              </a:rPr>
              <a:t>http://www.prativad.com/Newswireeng.php?rkey=20240220EN40467&amp;filter=19411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8"/>
              </a:rPr>
              <a:t>https://www.prnewswire.com/in/news-releases/with-major-orders-in-hand-sadhav-announces-ipo-to-open-on-23rd-february-302065900.html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9"/>
              </a:rPr>
              <a:t>https://policenama.com/infocus?rkey=20240220EN40467&amp;filter=23024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10"/>
              </a:rPr>
              <a:t>https://planetreport.in/pr-newswire/?rkey=20240220EN40467&amp;filter=22017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11"/>
              </a:rPr>
              <a:t>https://perfectnews.live/prnewswire/?rkey=20240220EN40467&amp;filter=21266</a:t>
            </a:r>
            <a:endParaRPr lang="en-US" dirty="0"/>
          </a:p>
        </p:txBody>
      </p:sp>
      <p:pic>
        <p:nvPicPr>
          <p:cNvPr id="3" name="Picture 2" descr="Untitled-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82" y="116632"/>
            <a:ext cx="871543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http://odishanewstune.com/press-releases/?rkey=20240220EN40467&amp;filter=19427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3"/>
              </a:rPr>
              <a:t>http://www.odishabytes.com/pr-newswire/?rkey=20240220EN40467&amp;filter=18897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4"/>
              </a:rPr>
              <a:t>https://nrinews24x7.com/pr-newswire/?rkey=20240220EN40467&amp;filter=25334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5"/>
              </a:rPr>
              <a:t>https://www.newznew.com/press-releases/?rkey=20240220EN40467&amp;filter=16908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6"/>
              </a:rPr>
              <a:t>http://www.newsr.in/prnewswire.php?rkey=20240220EN40467&amp;filter=5070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7"/>
              </a:rPr>
              <a:t>https://en.newsbolt.in/prnewswire?rkey=20240220EN40467&amp;filter=26674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8"/>
              </a:rPr>
              <a:t>https://www.newsblare.com/pr-newswire/?rkey=20240220EN40467&amp;filter=20902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9"/>
              </a:rPr>
              <a:t>https://newsdeck.in/pr-newswire/?rkey=20240220EN40467&amp;filter=22015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10"/>
              </a:rPr>
              <a:t>https://newschronicle.in/pr-newswire/?rkey=20240220EN40467&amp;filter=20256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11"/>
              </a:rPr>
              <a:t>https://www.newdelhitimes.com/news-release/?rkey=20240220EN40467&amp;filter=5147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12"/>
              </a:rPr>
              <a:t>https://www.nationrepubliq.com/prnewswire?rkey=20240220EN40467&amp;filter=26570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13"/>
              </a:rPr>
              <a:t>https://nasheman.in/newswire/?rkey=20240220EN40467&amp;filter=11016</a:t>
            </a:r>
            <a:r>
              <a:rPr lang="en-US" dirty="0"/>
              <a:t> </a:t>
            </a:r>
          </a:p>
        </p:txBody>
      </p:sp>
      <p:pic>
        <p:nvPicPr>
          <p:cNvPr id="3" name="Picture 2" descr="Untitled-1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82" y="116632"/>
            <a:ext cx="871543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http://www.onenewspage.com/prnewswire.php?rkey=20240220EN40467&amp;filter=3968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3"/>
              </a:rPr>
              <a:t>http://odisharay.com/pressreleases.php?rkey=20240220EN40467&amp;filter=20944</a:t>
            </a:r>
            <a:r>
              <a:rPr lang="en-US" dirty="0"/>
              <a:t> </a:t>
            </a:r>
          </a:p>
          <a:p>
            <a:r>
              <a:rPr lang="en-US" dirty="0">
                <a:hlinkClick r:id="rId4"/>
              </a:rPr>
              <a:t/>
            </a:r>
            <a:br>
              <a:rPr lang="en-US" dirty="0">
                <a:hlinkClick r:id="rId4"/>
              </a:rPr>
            </a:br>
            <a:r>
              <a:rPr lang="en-US" dirty="0">
                <a:hlinkClick r:id="rId4"/>
              </a:rPr>
              <a:t>https://mybrandbook.co.in/redirect.php?p=11431&amp;rkey=20240220EN40467&amp;filter=19999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5"/>
              </a:rPr>
              <a:t>http://mtinews.in/press-releases/?rkey=20240220EN40467&amp;filter=1971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6"/>
              </a:rPr>
              <a:t>https://mediabulletins.com/pr-newswire/?rkey=20240220EN40467&amp;filter=4605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7"/>
              </a:rPr>
              <a:t>https://mbi24.marudharabharti.com/prnewswire?rkey=20240220EN40467&amp;filter=26524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8"/>
              </a:rPr>
              <a:t>https://www.marudharbharti.com/prnewswire?rkey=20240220EN40467&amp;filter=26538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9"/>
              </a:rPr>
              <a:t>https://en.marudharaaina.com/p/prnewswire.html?rkey=20240220EN40467&amp;filter=26600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10"/>
              </a:rPr>
              <a:t>https://en.marudharabharti.com/prnewswire?rkey=20240220EN40467&amp;filter=26542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11"/>
              </a:rPr>
              <a:t>https://www.manifoldtimes.com/pr-newswire/?rkey=20240220EN40467&amp;filter=20785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2"/>
              </a:rPr>
              <a:t>https://mangobunch.in/brand-post/with-major-orders-in-hand-sadhav-announces-ipo-to-open-on-23rd-february/</a:t>
            </a:r>
            <a:endParaRPr lang="en-US" dirty="0"/>
          </a:p>
          <a:p>
            <a:endParaRPr lang="en-US" dirty="0">
              <a:hlinkClick r:id="rId13"/>
            </a:endParaRPr>
          </a:p>
        </p:txBody>
      </p:sp>
      <p:pic>
        <p:nvPicPr>
          <p:cNvPr id="3" name="Picture 2" descr="Untitled-1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82" y="116632"/>
            <a:ext cx="871543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http://www.mangalorean.com/pr-newswire/?rkey=20240220EN40467&amp;filter=17665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3"/>
              </a:rPr>
              <a:t>https://livechronicle.in/pr-newswire/?rkey=20240220EN40467&amp;filter=22011</a:t>
            </a:r>
            <a:endParaRPr lang="en-US" dirty="0"/>
          </a:p>
          <a:p>
            <a:r>
              <a:rPr lang="en-US" dirty="0">
                <a:hlinkClick r:id="rId4"/>
              </a:rPr>
              <a:t/>
            </a:r>
            <a:br>
              <a:rPr lang="en-US" dirty="0">
                <a:hlinkClick r:id="rId4"/>
              </a:rPr>
            </a:br>
            <a:r>
              <a:rPr lang="en-US" dirty="0">
                <a:hlinkClick r:id="rId4"/>
              </a:rPr>
              <a:t>https://www.jatchronicle.com/prnewswire?rkey=20240220EN40467&amp;filter=26584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5"/>
              </a:rPr>
              <a:t>https://en.jalorelive.com/prnewswire?rkey=20240220EN40467&amp;filter=26564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6"/>
              </a:rPr>
              <a:t>https://en.jaipurtimes.org/prnewswire?rkey=20240220EN40467&amp;filter=26544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7"/>
              </a:rPr>
              <a:t>https://www.jaipur-mirror.com/prnewswire?rkey=20240220EN40467&amp;filter=26530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8"/>
              </a:rPr>
              <a:t>https://indianspectator.com/prnewswire/?rkey=20240220EN40467&amp;filter=21881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9"/>
              </a:rPr>
              <a:t>http://indiancatwalk.com/press-release/?rkey=20240220EN40467&amp;filter=22868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10"/>
              </a:rPr>
              <a:t>https://www.indiatoday.in/pr-newswire?rkey=20240220EN40467&amp;filter=4315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https://indiashorts.com/with-major-orders-in-hand-sadhav-announces-ipo-to-open-on-23rd-february/161830/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11"/>
              </a:rPr>
              <a:t>http://news.indiaonline.in/prnewswire?rkey=20240220EN40467&amp;filter=4991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Untitled-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82" y="116632"/>
            <a:ext cx="871543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http://www.hellomumbainews.com/hello-business/?rkey=20240220EN40467&amp;filter=12313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3"/>
              </a:rPr>
              <a:t>https://groundreport.in/pr-news-english-2/?rkey=20240220EN40467&amp;filter=20940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4"/>
              </a:rPr>
              <a:t>https://greentechlead.com/latest-news?rkey=20240220EN40467&amp;filter=15489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5"/>
              </a:rPr>
              <a:t>https://goodreport.in/pr-newswire/?rkey=20240220EN40467&amp;filter=22013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6"/>
              </a:rPr>
              <a:t>https://goearth.in/pr-newswire/?rkey=20240220EN40467&amp;filter=20252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7"/>
              </a:rPr>
              <a:t>https://founderlabs.in/pr-newswire/?rkey=20240220EN40467&amp;filter=25308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8"/>
              </a:rPr>
              <a:t>https://www.famousnow.in/prnewswire?rkey=20240220EN40467&amp;filter=26590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9"/>
              </a:rPr>
              <a:t>https://www.famousinsider.com/prnewswire?rkey=20240220EN40467&amp;filter=26594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10"/>
              </a:rPr>
              <a:t>http://www.estrade.in/news/pr-newswire/?rkey=20240220EN40467&amp;filter=4950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11"/>
              </a:rPr>
              <a:t>https://www.ekaainabharat.com/en/prnewswire?rkey=20240220EN40467&amp;filter=26554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12"/>
              </a:rPr>
              <a:t>http://www.ecargolog.in/pr-news/?rkey=20240220EN40467&amp;filter=4814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13"/>
              </a:rPr>
              <a:t>https://earthnews4u.com/pr-newswire/?rkey=20240220EN40467&amp;filter=20250</a:t>
            </a:r>
            <a:r>
              <a:rPr lang="en-US" dirty="0"/>
              <a:t> </a:t>
            </a:r>
          </a:p>
        </p:txBody>
      </p:sp>
      <p:pic>
        <p:nvPicPr>
          <p:cNvPr id="3" name="Picture 2" descr="Untitled-1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82" y="116632"/>
            <a:ext cx="871543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https://digitalconqurer.com/prnewswire/technology/?rkey=20240220EN40467&amp;filter=3833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3"/>
              </a:rPr>
              <a:t>https://info.creditriskmonitor.com/NewsStory.aspx?NewsId=42405408&amp;AK=Nina</a:t>
            </a:r>
            <a:endParaRPr lang="en-US" dirty="0"/>
          </a:p>
          <a:p>
            <a:r>
              <a:rPr lang="en-US" dirty="0">
                <a:hlinkClick r:id="rId4"/>
              </a:rPr>
              <a:t/>
            </a:r>
            <a:br>
              <a:rPr lang="en-US" dirty="0">
                <a:hlinkClick r:id="rId4"/>
              </a:rPr>
            </a:br>
            <a:r>
              <a:rPr lang="en-US" dirty="0">
                <a:hlinkClick r:id="rId4"/>
              </a:rPr>
              <a:t>https://www.businessupturn.com/brand-post/with-major-orders-in-hand-sadhav-announces-ipo-to-open-on-23rd-february/</a:t>
            </a:r>
            <a:endParaRPr lang="en-US" dirty="0"/>
          </a:p>
          <a:p>
            <a:r>
              <a:rPr lang="en-US" dirty="0">
                <a:hlinkClick r:id="rId5"/>
              </a:rPr>
              <a:t/>
            </a:r>
            <a:br>
              <a:rPr lang="en-US" dirty="0">
                <a:hlinkClick r:id="rId5"/>
              </a:rPr>
            </a:br>
            <a:r>
              <a:rPr lang="en-US" dirty="0">
                <a:hlinkClick r:id="rId5"/>
              </a:rPr>
              <a:t>https://www.businesstoday.in/prnewswire/?rkey=20240220EN40467&amp;filter=2418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6"/>
              </a:rPr>
              <a:t>http://businessnewsthisweek.com/prnews/?rkey=20240220EN40467&amp;filter=601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7"/>
              </a:rPr>
              <a:t>https://brandife.com/prnewswire/?rkey=20240220EN40467&amp;filter=25573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8"/>
              </a:rPr>
              <a:t>https://www.bollyorbit.com/prnewswire?rkey=20240220EN40467&amp;filter=26510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9"/>
              </a:rPr>
              <a:t>http://www.biznextindia.com/pr-newswire/?rkey=20240220EN40467&amp;filter=19403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10"/>
              </a:rPr>
              <a:t>http://www.bizwireexpress.com/showstoryPRN.php?rkey=20240220EN40467&amp;filter=2276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11"/>
              </a:rPr>
              <a:t>https://news.biharprabha.com/prnewswire/?rkey=20240220EN40467&amp;filter=2270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12"/>
              </a:rPr>
              <a:t>https://en.barmerbulletin.com/prnewswire?rkey=20240220EN40467&amp;filter=26672</a:t>
            </a:r>
            <a:endParaRPr lang="en-US" dirty="0"/>
          </a:p>
        </p:txBody>
      </p:sp>
      <p:pic>
        <p:nvPicPr>
          <p:cNvPr id="3" name="Picture 2" descr="Untitled-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82" y="116632"/>
            <a:ext cx="871543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https://imp.news/prnw/?rkey=20240220EN40467&amp;filter=23444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3"/>
              </a:rPr>
              <a:t> https://ibgnews.com/pr-newswire-news/?rkey=20240220EN40467&amp;filter=19585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4"/>
              </a:rPr>
              <a:t>http://www.bangalorewaves.com/news/bangalorewaves-business-news.php?rkey=20240220EN40467&amp;filter=2267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5"/>
              </a:rPr>
              <a:t>https://alltechmagazine.com/press-releases/?rkey=20240220EN40467&amp;filter=25603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6"/>
              </a:rPr>
              <a:t>https://www.agrnews.co.in/prnewswire?rkey=20240220EN40467&amp;filter=26608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7"/>
              </a:rPr>
              <a:t>http://www.5dariyanews.com/Full-Story-Latest-from-PR-Newswire.aspx?rkey=20240220EN40467&amp;filter=1835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8"/>
              </a:rPr>
              <a:t>https://www.talkpedia.in/prnewswire?rkey=20240220EN40467&amp;filter=26504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9"/>
              </a:rPr>
              <a:t> http://bankingfrontiers.com/pr-newswire/?rkey=20240220EN40467&amp;filter=3021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10"/>
              </a:rPr>
              <a:t>https://www.hellocelebs.in/prnewswire?rkey=20240220EN40467&amp;filter=26574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11"/>
              </a:rPr>
              <a:t>http://www.hydnews.net/pr-newswire?rkey=20240220EN40467&amp;filter=20977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12"/>
              </a:rPr>
              <a:t> https://reportstory.com/pr-newswire/?rkey=20240220EN40467&amp;filter=19806</a:t>
            </a:r>
            <a:endParaRPr lang="en-US" dirty="0"/>
          </a:p>
          <a:p>
            <a:r>
              <a:rPr lang="en-US" dirty="0"/>
              <a:t>          </a:t>
            </a:r>
          </a:p>
        </p:txBody>
      </p:sp>
      <p:pic>
        <p:nvPicPr>
          <p:cNvPr id="3" name="Picture 2" descr="Untitled-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E5FFB94-3FA8-79CC-332C-D857DBE15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E6281AA-6BA2-F876-EAF2-926491DBF31A}"/>
              </a:ext>
            </a:extLst>
          </p:cNvPr>
          <p:cNvSpPr txBox="1"/>
          <p:nvPr/>
        </p:nvSpPr>
        <p:spPr>
          <a:xfrm>
            <a:off x="395536" y="5733256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https://www.ptinews.com/press-release/with-major-orders-in-hand-sadhav-announces-ipo-to-open-on-23rd-february/1303787</a:t>
            </a:r>
          </a:p>
        </p:txBody>
      </p:sp>
      <p:pic>
        <p:nvPicPr>
          <p:cNvPr id="6" name="Picture 5" descr="Untitled-1.jpg">
            <a:extLst>
              <a:ext uri="{FF2B5EF4-FFF2-40B4-BE49-F238E27FC236}">
                <a16:creationId xmlns="" xmlns:a16="http://schemas.microsoft.com/office/drawing/2014/main" id="{0F2A954F-8EAB-2E27-BFD4-EECD0C8B80F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2051" name="Picture 3">
            <a:extLst>
              <a:ext uri="{FF2B5EF4-FFF2-40B4-BE49-F238E27FC236}">
                <a16:creationId xmlns="" xmlns:a16="http://schemas.microsoft.com/office/drawing/2014/main" id="{BCE4EDBF-3689-5D78-8EC3-CAB28D44D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218427" y="1755641"/>
            <a:ext cx="6491649" cy="3048729"/>
          </a:xfrm>
          <a:prstGeom prst="rect">
            <a:avLst/>
          </a:prstGeom>
          <a:noFill/>
          <a:ln w="76200">
            <a:solidFill>
              <a:srgbClr val="1568B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15310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1477</TotalTime>
  <Words>512</Words>
  <Application>Microsoft Office PowerPoint</Application>
  <PresentationFormat>On-screen Show (4:3)</PresentationFormat>
  <Paragraphs>175</Paragraphs>
  <Slides>87</Slides>
  <Notes>77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8" baseType="lpstr">
      <vt:lpstr>Office Theme</vt:lpstr>
      <vt:lpstr>Press Release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Maximus Africa Press Release</dc:title>
  <dc:creator>Windows User</dc:creator>
  <cp:lastModifiedBy>User</cp:lastModifiedBy>
  <cp:revision>612</cp:revision>
  <dcterms:created xsi:type="dcterms:W3CDTF">2022-08-04T10:21:55Z</dcterms:created>
  <dcterms:modified xsi:type="dcterms:W3CDTF">2024-03-01T13:39:55Z</dcterms:modified>
</cp:coreProperties>
</file>